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57" r:id="rId1"/>
  </p:sldMasterIdLst>
  <p:notesMasterIdLst>
    <p:notesMasterId r:id="rId43"/>
  </p:notesMasterIdLst>
  <p:sldIdLst>
    <p:sldId id="256" r:id="rId2"/>
    <p:sldId id="266" r:id="rId3"/>
    <p:sldId id="258" r:id="rId4"/>
    <p:sldId id="267" r:id="rId5"/>
    <p:sldId id="268" r:id="rId6"/>
    <p:sldId id="269" r:id="rId7"/>
    <p:sldId id="318" r:id="rId8"/>
    <p:sldId id="270" r:id="rId9"/>
    <p:sldId id="317" r:id="rId10"/>
    <p:sldId id="301" r:id="rId11"/>
    <p:sldId id="303" r:id="rId12"/>
    <p:sldId id="304" r:id="rId13"/>
    <p:sldId id="272" r:id="rId14"/>
    <p:sldId id="271" r:id="rId15"/>
    <p:sldId id="291" r:id="rId16"/>
    <p:sldId id="274" r:id="rId17"/>
    <p:sldId id="305" r:id="rId18"/>
    <p:sldId id="275" r:id="rId19"/>
    <p:sldId id="306" r:id="rId20"/>
    <p:sldId id="276" r:id="rId21"/>
    <p:sldId id="307" r:id="rId22"/>
    <p:sldId id="309" r:id="rId23"/>
    <p:sldId id="278" r:id="rId24"/>
    <p:sldId id="264" r:id="rId25"/>
    <p:sldId id="292" r:id="rId26"/>
    <p:sldId id="293" r:id="rId27"/>
    <p:sldId id="294" r:id="rId28"/>
    <p:sldId id="284" r:id="rId29"/>
    <p:sldId id="299" r:id="rId30"/>
    <p:sldId id="314" r:id="rId31"/>
    <p:sldId id="315" r:id="rId32"/>
    <p:sldId id="297" r:id="rId33"/>
    <p:sldId id="285" r:id="rId34"/>
    <p:sldId id="286" r:id="rId35"/>
    <p:sldId id="287" r:id="rId36"/>
    <p:sldId id="300" r:id="rId37"/>
    <p:sldId id="302" r:id="rId38"/>
    <p:sldId id="308" r:id="rId39"/>
    <p:sldId id="310" r:id="rId40"/>
    <p:sldId id="312" r:id="rId41"/>
    <p:sldId id="313" r:id="rId42"/>
  </p:sldIdLst>
  <p:sldSz cx="9144000" cy="5143500" type="screen16x9"/>
  <p:notesSz cx="7559675" cy="10691813"/>
  <p:defaultTextStyle>
    <a:defPPr>
      <a:defRPr lang="en-US"/>
    </a:defPPr>
    <a:lvl1pPr marL="0" algn="l" defTabSz="7404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0247" algn="l" defTabSz="7404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0496" algn="l" defTabSz="7404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0743" algn="l" defTabSz="7404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0991" algn="l" defTabSz="7404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51239" algn="l" defTabSz="7404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21488" algn="l" defTabSz="7404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91735" algn="l" defTabSz="7404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61983" algn="l" defTabSz="7404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" y="8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1ADD5-B90C-48AD-BC4C-A4E4E99D4FB0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74DCF-A742-4F48-8EF8-AF297E0335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2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404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0247" algn="l" defTabSz="7404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0496" algn="l" defTabSz="7404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0743" algn="l" defTabSz="7404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0991" algn="l" defTabSz="7404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51239" algn="l" defTabSz="7404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488" algn="l" defTabSz="7404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1735" algn="l" defTabSz="7404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1983" algn="l" defTabSz="7404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 EE dimensions in real life</a:t>
            </a:r>
          </a:p>
          <a:p>
            <a:pPr marL="0" marR="0" indent="0" algn="l" defTabSz="740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(At the start) show a photo of the </a:t>
            </a:r>
            <a:r>
              <a:rPr lang="en-GB" sz="1000" dirty="0" err="1" smtClean="0"/>
              <a:t>endcaps</a:t>
            </a:r>
            <a:r>
              <a:rPr lang="en-GB" sz="1000" dirty="0" smtClean="0"/>
              <a:t> so that people can relate to the real life image.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4DCF-A742-4F48-8EF8-AF297E03355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4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740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Draw arrows to the graph from the right, stating what’s where: difference plot; reference line; luminosity.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4DCF-A742-4F48-8EF8-AF297E03355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740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Again, explain the plot. Same as slide 16.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4DCF-A742-4F48-8EF8-AF297E03355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4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Include plot: top graph from Fig. 24 (report)</a:t>
            </a:r>
          </a:p>
          <a:p>
            <a:endParaRPr lang="en-GB" dirty="0" smtClean="0"/>
          </a:p>
          <a:p>
            <a:r>
              <a:rPr lang="en-GB" dirty="0" smtClean="0"/>
              <a:t>Give formula: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put </a:t>
            </a:r>
            <a:r>
              <a:rPr lang="el-GR" sz="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τ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in red so it stands out; can’t do in formula so work out how to.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4DCF-A742-4F48-8EF8-AF297E03355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7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740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Add arrows to the graph at 100 h and 500 h, state: 4 and 20 days.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4DCF-A742-4F48-8EF8-AF297E03355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6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Same figure,</a:t>
            </a:r>
            <a:r>
              <a:rPr lang="en-GB" baseline="0" dirty="0" smtClean="0"/>
              <a:t> same size but this time with circles for an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4DCF-A742-4F48-8EF8-AF297E03355C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7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7"/>
            <a:ext cx="6858000" cy="400050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08167" indent="0" algn="ctr">
              <a:buNone/>
            </a:lvl2pPr>
            <a:lvl3pPr marL="816333" indent="0" algn="ctr">
              <a:buNone/>
            </a:lvl3pPr>
            <a:lvl4pPr marL="1224500" indent="0" algn="ctr">
              <a:buNone/>
            </a:lvl4pPr>
            <a:lvl5pPr marL="1632666" indent="0" algn="ctr">
              <a:buNone/>
            </a:lvl5pPr>
            <a:lvl6pPr marL="2040833" indent="0" algn="ctr">
              <a:buNone/>
            </a:lvl6pPr>
            <a:lvl7pPr marL="2448999" indent="0" algn="ctr">
              <a:buNone/>
            </a:lvl7pPr>
            <a:lvl8pPr marL="2857166" indent="0" algn="ctr">
              <a:buNone/>
            </a:lvl8pPr>
            <a:lvl9pPr marL="326533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1" y="4766310"/>
            <a:ext cx="2286000" cy="27432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05/06/17</a:t>
            </a: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9" y="4766310"/>
            <a:ext cx="3474720" cy="274320"/>
          </a:xfrm>
        </p:spPr>
        <p:txBody>
          <a:bodyPr/>
          <a:lstStyle/>
          <a:p>
            <a:r>
              <a:rPr lang="en-GB" smtClean="0"/>
              <a:t>Radiation Effects on CMS PbWO4 Crystals and Consequences for Physics – Kristina Hanna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7FE0FA87-90E6-48C6-BF83-9465681A37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05/06/17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PbWO4 Crystals and Consequences for Physics – Kristina Hanna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AA5311-DA41-4ACC-BA0E-5C56E19E5DF9}" type="slidenum">
              <a:rPr lang="en-US" sz="11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05/06/17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PbWO4 Crystals and Consequences for Physics – Kristina Hanna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AA5311-DA41-4ACC-BA0E-5C56E19E5DF9}" type="slidenum">
              <a:rPr lang="en-US" sz="11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1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1633" tIns="40817" rIns="81633" bIns="40817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6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1633" tIns="40817" rIns="81633" bIns="40817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05/06/17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PbWO4 Crystals and Consequences for Physics – Kristina Hanna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AA5311-DA41-4ACC-BA0E-5C56E19E5DF9}" type="slidenum">
              <a:rPr lang="en-US" sz="11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1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28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4766310"/>
            <a:ext cx="2286000" cy="274320"/>
          </a:xfrm>
        </p:spPr>
        <p:txBody>
          <a:bodyPr/>
          <a:lstStyle/>
          <a:p>
            <a:r>
              <a:rPr lang="en-US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05/06/17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9" y="4766310"/>
            <a:ext cx="3474720" cy="274320"/>
          </a:xfrm>
        </p:spPr>
        <p:txBody>
          <a:bodyPr/>
          <a:lstStyle/>
          <a:p>
            <a:pPr algn="ctr"/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PbWO4 Crystals and Consequences for Physics – Kristina Hanna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05/06/17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PbWO4 Crystals and Consequences for Physics – Kristina Hanna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AA5311-DA41-4ACC-BA0E-5C56E19E5DF9}" type="slidenum">
              <a:rPr lang="en-US" sz="11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81633" anchor="b" anchorCtr="0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81633" anchor="b" anchorCtr="0"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05/06/17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PbWO4 Crystals and Consequences for Physics – Kristina Hanna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AA5311-DA41-4ACC-BA0E-5C56E19E5DF9}" type="slidenum">
              <a:rPr lang="en-US" sz="11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Radiation Effects on CMS PbWO4 Crystals and Consequences for Physics – Kristina Hanna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FA87-90E6-48C6-BF83-9465681A37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6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05/06/17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PbWO4 Crystals and Consequences for Physics – Kristina Hanna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AA5311-DA41-4ACC-BA0E-5C56E19E5DF9}" type="slidenum">
              <a:rPr lang="en-US" sz="11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1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1633" tIns="40817" rIns="81633" bIns="40817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6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1964"/>
              </a:lnSpc>
              <a:spcAft>
                <a:spcPts val="893"/>
              </a:spcAft>
              <a:buNone/>
              <a:defRPr sz="1500">
                <a:solidFill>
                  <a:schemeClr val="tx2"/>
                </a:solidFill>
              </a:defRPr>
            </a:lvl1pPr>
            <a:lvl2pPr>
              <a:buNone/>
              <a:defRPr sz="11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05/06/17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PbWO4 Crystals and Consequences for Physics – Kristina Hanna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AA5311-DA41-4ACC-BA0E-5C56E19E5DF9}" type="slidenum">
              <a:rPr lang="en-US" sz="11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1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1633" tIns="40817" rIns="81633" bIns="40817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8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1633" tIns="40817" rIns="81633" bIns="40817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6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1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75642"/>
            <a:ext cx="8229600" cy="506016"/>
          </a:xfrm>
          <a:ln>
            <a:solidFill>
              <a:schemeClr val="accent1"/>
            </a:solidFill>
          </a:ln>
        </p:spPr>
        <p:txBody>
          <a:bodyPr lIns="244900" anchor="ctr"/>
          <a:lstStyle>
            <a:lvl1pPr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535"/>
              </a:spcBef>
              <a:buNone/>
              <a:defRPr sz="28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05/06/17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PbWO4 Crystals and Consequences for Physics – Kristina Hanna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AA5311-DA41-4ACC-BA0E-5C56E19E5DF9}" type="slidenum">
              <a:rPr lang="en-US" sz="11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1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1633" tIns="40817" rIns="81633" bIns="40817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6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1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1" y="114300"/>
            <a:ext cx="8229600" cy="742950"/>
          </a:xfrm>
          <a:prstGeom prst="rect">
            <a:avLst/>
          </a:prstGeom>
        </p:spPr>
        <p:txBody>
          <a:bodyPr vert="horz" lIns="81633" tIns="40817" rIns="81633" bIns="40817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1" y="914400"/>
            <a:ext cx="8229600" cy="3682746"/>
          </a:xfrm>
          <a:prstGeom prst="rect">
            <a:avLst/>
          </a:prstGeom>
        </p:spPr>
        <p:txBody>
          <a:bodyPr vert="horz" lIns="81633" tIns="40817" rIns="81633" bIns="4081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 lIns="81633" tIns="40817" rIns="81633" bIns="40817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05/06/17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 lIns="81633" tIns="40817" rIns="81633" bIns="40817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PbWO4 Crystals and Consequences for Physics – Kristina Hanna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 lIns="81633" tIns="40817" rIns="81633" bIns="40817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fld id="{FDAA5311-DA41-4ACC-BA0E-5C56E19E5DF9}" type="slidenum">
              <a:rPr lang="en-US" sz="11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1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1633" tIns="40817" rIns="81633" bIns="40817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1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1633" tIns="40817" rIns="81633" bIns="40817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6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3" tIns="40817" rIns="81633" bIns="40817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4900" indent="-244900" algn="l" rtl="0" eaLnBrk="1" latinLnBrk="0" hangingPunct="1">
        <a:spcBef>
          <a:spcPts val="535"/>
        </a:spcBef>
        <a:buClr>
          <a:schemeClr val="accent1"/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00" indent="-244900" algn="l" rtl="0" eaLnBrk="1" latinLnBrk="0" hangingPunct="1">
        <a:spcBef>
          <a:spcPts val="446"/>
        </a:spcBef>
        <a:buClr>
          <a:schemeClr val="accent2"/>
        </a:buClr>
        <a:buSzPct val="76000"/>
        <a:buFont typeface="Wingdings 3"/>
        <a:buChar char="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34700" indent="-204083" algn="l" rtl="0" eaLnBrk="1" latinLnBrk="0" hangingPunct="1">
        <a:spcBef>
          <a:spcPts val="44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9600" indent="-204083" algn="l" rtl="0" eaLnBrk="1" latinLnBrk="0" hangingPunct="1">
        <a:spcBef>
          <a:spcPts val="357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500" indent="-204083" algn="l" rtl="0" eaLnBrk="1" latinLnBrk="0" hangingPunct="1">
        <a:spcBef>
          <a:spcPts val="268"/>
        </a:spcBef>
        <a:buClr>
          <a:schemeClr val="accent2"/>
        </a:buClr>
        <a:buSzPct val="70000"/>
        <a:buFont typeface="Wingdings"/>
        <a:buChar char="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469400" indent="-163267" algn="l" rtl="0" eaLnBrk="1" latinLnBrk="0" hangingPunct="1">
        <a:spcBef>
          <a:spcPts val="268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632666" indent="-163267" algn="l" rtl="0" eaLnBrk="1" latinLnBrk="0" hangingPunct="1">
        <a:spcBef>
          <a:spcPts val="268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795933" indent="-163267" algn="l" rtl="0" eaLnBrk="1" latinLnBrk="0" hangingPunct="1">
        <a:spcBef>
          <a:spcPts val="268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959199" indent="-163267" algn="l" rtl="0" eaLnBrk="1" latinLnBrk="0" hangingPunct="1">
        <a:spcBef>
          <a:spcPts val="268"/>
        </a:spcBef>
        <a:buClr>
          <a:srgbClr val="9FB8CD"/>
        </a:buClr>
        <a:buSzPct val="75000"/>
        <a:buFont typeface="Wingdings 3"/>
        <a:buChar char=""/>
        <a:defRPr kumimoji="0" lang="en-US" sz="11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139702"/>
            <a:ext cx="7056784" cy="864096"/>
          </a:xfrm>
        </p:spPr>
        <p:txBody>
          <a:bodyPr>
            <a:normAutofit fontScale="90000"/>
          </a:bodyPr>
          <a:lstStyle/>
          <a:p>
            <a:r>
              <a:rPr lang="en-GB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itchFamily="34" charset="0"/>
              </a:rPr>
              <a:t>Radiation Effects on CMS PbWO</a:t>
            </a:r>
            <a:r>
              <a:rPr lang="en-GB" sz="29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itchFamily="34" charset="0"/>
              </a:rPr>
              <a:t>4</a:t>
            </a:r>
            <a:r>
              <a:rPr lang="en-GB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itchFamily="34" charset="0"/>
              </a:rPr>
              <a:t>Crystals and Consequences for Physics</a:t>
            </a:r>
            <a:endParaRPr lang="en-GB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475656" y="3435846"/>
            <a:ext cx="6781800" cy="102753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Kristina Hanna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University of Southampton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Master’s project presentation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5 June 2017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LogoOutline-Blue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435846"/>
            <a:ext cx="1008111" cy="1008111"/>
          </a:xfrm>
          <a:prstGeom prst="rect">
            <a:avLst/>
          </a:prstGeom>
        </p:spPr>
      </p:pic>
      <p:pic>
        <p:nvPicPr>
          <p:cNvPr id="5" name="Picture 4" descr="CMSlogo_color_nolabel_1024_May2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435846"/>
            <a:ext cx="1008112" cy="1008112"/>
          </a:xfrm>
          <a:prstGeom prst="rect">
            <a:avLst/>
          </a:prstGeom>
        </p:spPr>
      </p:pic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3419872" y="3795886"/>
            <a:ext cx="1407455" cy="304932"/>
            <a:chOff x="385" y="1412"/>
            <a:chExt cx="2268" cy="492"/>
          </a:xfrm>
        </p:grpSpPr>
        <p:sp>
          <p:nvSpPr>
            <p:cNvPr id="7" name="Freeform 83"/>
            <p:cNvSpPr>
              <a:spLocks/>
            </p:cNvSpPr>
            <p:nvPr/>
          </p:nvSpPr>
          <p:spPr bwMode="auto">
            <a:xfrm>
              <a:off x="385" y="1488"/>
              <a:ext cx="186" cy="316"/>
            </a:xfrm>
            <a:custGeom>
              <a:avLst/>
              <a:gdLst/>
              <a:ahLst/>
              <a:cxnLst>
                <a:cxn ang="0">
                  <a:pos x="100" y="126"/>
                </a:cxn>
                <a:cxn ang="0">
                  <a:pos x="148" y="152"/>
                </a:cxn>
                <a:cxn ang="0">
                  <a:pos x="174" y="178"/>
                </a:cxn>
                <a:cxn ang="0">
                  <a:pos x="180" y="188"/>
                </a:cxn>
                <a:cxn ang="0">
                  <a:pos x="186" y="210"/>
                </a:cxn>
                <a:cxn ang="0">
                  <a:pos x="186" y="224"/>
                </a:cxn>
                <a:cxn ang="0">
                  <a:pos x="178" y="260"/>
                </a:cxn>
                <a:cxn ang="0">
                  <a:pos x="156" y="290"/>
                </a:cxn>
                <a:cxn ang="0">
                  <a:pos x="140" y="302"/>
                </a:cxn>
                <a:cxn ang="0">
                  <a:pos x="104" y="314"/>
                </a:cxn>
                <a:cxn ang="0">
                  <a:pos x="86" y="316"/>
                </a:cxn>
                <a:cxn ang="0">
                  <a:pos x="42" y="310"/>
                </a:cxn>
                <a:cxn ang="0">
                  <a:pos x="24" y="302"/>
                </a:cxn>
                <a:cxn ang="0">
                  <a:pos x="0" y="224"/>
                </a:cxn>
                <a:cxn ang="0">
                  <a:pos x="6" y="238"/>
                </a:cxn>
                <a:cxn ang="0">
                  <a:pos x="20" y="264"/>
                </a:cxn>
                <a:cxn ang="0">
                  <a:pos x="30" y="276"/>
                </a:cxn>
                <a:cxn ang="0">
                  <a:pos x="52" y="292"/>
                </a:cxn>
                <a:cxn ang="0">
                  <a:pos x="82" y="298"/>
                </a:cxn>
                <a:cxn ang="0">
                  <a:pos x="98" y="296"/>
                </a:cxn>
                <a:cxn ang="0">
                  <a:pos x="122" y="286"/>
                </a:cxn>
                <a:cxn ang="0">
                  <a:pos x="130" y="278"/>
                </a:cxn>
                <a:cxn ang="0">
                  <a:pos x="140" y="258"/>
                </a:cxn>
                <a:cxn ang="0">
                  <a:pos x="144" y="236"/>
                </a:cxn>
                <a:cxn ang="0">
                  <a:pos x="144" y="224"/>
                </a:cxn>
                <a:cxn ang="0">
                  <a:pos x="136" y="204"/>
                </a:cxn>
                <a:cxn ang="0">
                  <a:pos x="130" y="196"/>
                </a:cxn>
                <a:cxn ang="0">
                  <a:pos x="68" y="162"/>
                </a:cxn>
                <a:cxn ang="0">
                  <a:pos x="52" y="154"/>
                </a:cxn>
                <a:cxn ang="0">
                  <a:pos x="26" y="136"/>
                </a:cxn>
                <a:cxn ang="0">
                  <a:pos x="18" y="126"/>
                </a:cxn>
                <a:cxn ang="0">
                  <a:pos x="6" y="104"/>
                </a:cxn>
                <a:cxn ang="0">
                  <a:pos x="2" y="80"/>
                </a:cxn>
                <a:cxn ang="0">
                  <a:pos x="4" y="62"/>
                </a:cxn>
                <a:cxn ang="0">
                  <a:pos x="18" y="32"/>
                </a:cxn>
                <a:cxn ang="0">
                  <a:pos x="30" y="20"/>
                </a:cxn>
                <a:cxn ang="0">
                  <a:pos x="60" y="4"/>
                </a:cxn>
                <a:cxn ang="0">
                  <a:pos x="96" y="0"/>
                </a:cxn>
                <a:cxn ang="0">
                  <a:pos x="114" y="0"/>
                </a:cxn>
                <a:cxn ang="0">
                  <a:pos x="146" y="10"/>
                </a:cxn>
                <a:cxn ang="0">
                  <a:pos x="162" y="76"/>
                </a:cxn>
                <a:cxn ang="0">
                  <a:pos x="160" y="66"/>
                </a:cxn>
                <a:cxn ang="0">
                  <a:pos x="146" y="46"/>
                </a:cxn>
                <a:cxn ang="0">
                  <a:pos x="138" y="36"/>
                </a:cxn>
                <a:cxn ang="0">
                  <a:pos x="116" y="22"/>
                </a:cxn>
                <a:cxn ang="0">
                  <a:pos x="90" y="18"/>
                </a:cxn>
                <a:cxn ang="0">
                  <a:pos x="76" y="18"/>
                </a:cxn>
                <a:cxn ang="0">
                  <a:pos x="58" y="26"/>
                </a:cxn>
                <a:cxn ang="0">
                  <a:pos x="50" y="34"/>
                </a:cxn>
                <a:cxn ang="0">
                  <a:pos x="42" y="48"/>
                </a:cxn>
                <a:cxn ang="0">
                  <a:pos x="38" y="66"/>
                </a:cxn>
                <a:cxn ang="0">
                  <a:pos x="40" y="76"/>
                </a:cxn>
                <a:cxn ang="0">
                  <a:pos x="46" y="90"/>
                </a:cxn>
                <a:cxn ang="0">
                  <a:pos x="50" y="98"/>
                </a:cxn>
                <a:cxn ang="0">
                  <a:pos x="100" y="126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4"/>
            <p:cNvSpPr>
              <a:spLocks noEditPoints="1"/>
            </p:cNvSpPr>
            <p:nvPr/>
          </p:nvSpPr>
          <p:spPr bwMode="auto">
            <a:xfrm>
              <a:off x="589" y="1586"/>
              <a:ext cx="198" cy="218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30" y="4"/>
                </a:cxn>
                <a:cxn ang="0">
                  <a:pos x="154" y="16"/>
                </a:cxn>
                <a:cxn ang="0">
                  <a:pos x="166" y="24"/>
                </a:cxn>
                <a:cxn ang="0">
                  <a:pos x="182" y="44"/>
                </a:cxn>
                <a:cxn ang="0">
                  <a:pos x="188" y="56"/>
                </a:cxn>
                <a:cxn ang="0">
                  <a:pos x="196" y="82"/>
                </a:cxn>
                <a:cxn ang="0">
                  <a:pos x="198" y="110"/>
                </a:cxn>
                <a:cxn ang="0">
                  <a:pos x="198" y="122"/>
                </a:cxn>
                <a:cxn ang="0">
                  <a:pos x="192" y="148"/>
                </a:cxn>
                <a:cxn ang="0">
                  <a:pos x="186" y="162"/>
                </a:cxn>
                <a:cxn ang="0">
                  <a:pos x="170" y="184"/>
                </a:cxn>
                <a:cxn ang="0">
                  <a:pos x="150" y="204"/>
                </a:cxn>
                <a:cxn ang="0">
                  <a:pos x="138" y="210"/>
                </a:cxn>
                <a:cxn ang="0">
                  <a:pos x="112" y="218"/>
                </a:cxn>
                <a:cxn ang="0">
                  <a:pos x="98" y="218"/>
                </a:cxn>
                <a:cxn ang="0">
                  <a:pos x="66" y="214"/>
                </a:cxn>
                <a:cxn ang="0">
                  <a:pos x="46" y="206"/>
                </a:cxn>
                <a:cxn ang="0">
                  <a:pos x="32" y="192"/>
                </a:cxn>
                <a:cxn ang="0">
                  <a:pos x="24" y="186"/>
                </a:cxn>
                <a:cxn ang="0">
                  <a:pos x="6" y="150"/>
                </a:cxn>
                <a:cxn ang="0">
                  <a:pos x="0" y="110"/>
                </a:cxn>
                <a:cxn ang="0">
                  <a:pos x="0" y="96"/>
                </a:cxn>
                <a:cxn ang="0">
                  <a:pos x="6" y="70"/>
                </a:cxn>
                <a:cxn ang="0">
                  <a:pos x="12" y="56"/>
                </a:cxn>
                <a:cxn ang="0">
                  <a:pos x="26" y="34"/>
                </a:cxn>
                <a:cxn ang="0">
                  <a:pos x="48" y="16"/>
                </a:cxn>
                <a:cxn ang="0">
                  <a:pos x="58" y="8"/>
                </a:cxn>
                <a:cxn ang="0">
                  <a:pos x="86" y="0"/>
                </a:cxn>
                <a:cxn ang="0">
                  <a:pos x="100" y="0"/>
                </a:cxn>
                <a:cxn ang="0">
                  <a:pos x="96" y="16"/>
                </a:cxn>
                <a:cxn ang="0">
                  <a:pos x="70" y="24"/>
                </a:cxn>
                <a:cxn ang="0">
                  <a:pos x="54" y="46"/>
                </a:cxn>
                <a:cxn ang="0">
                  <a:pos x="48" y="60"/>
                </a:cxn>
                <a:cxn ang="0">
                  <a:pos x="40" y="92"/>
                </a:cxn>
                <a:cxn ang="0">
                  <a:pos x="40" y="112"/>
                </a:cxn>
                <a:cxn ang="0">
                  <a:pos x="46" y="148"/>
                </a:cxn>
                <a:cxn ang="0">
                  <a:pos x="58" y="176"/>
                </a:cxn>
                <a:cxn ang="0">
                  <a:pos x="68" y="188"/>
                </a:cxn>
                <a:cxn ang="0">
                  <a:pos x="90" y="200"/>
                </a:cxn>
                <a:cxn ang="0">
                  <a:pos x="102" y="200"/>
                </a:cxn>
                <a:cxn ang="0">
                  <a:pos x="126" y="192"/>
                </a:cxn>
                <a:cxn ang="0">
                  <a:pos x="144" y="172"/>
                </a:cxn>
                <a:cxn ang="0">
                  <a:pos x="150" y="158"/>
                </a:cxn>
                <a:cxn ang="0">
                  <a:pos x="158" y="126"/>
                </a:cxn>
                <a:cxn ang="0">
                  <a:pos x="158" y="106"/>
                </a:cxn>
                <a:cxn ang="0">
                  <a:pos x="148" y="60"/>
                </a:cxn>
                <a:cxn ang="0">
                  <a:pos x="140" y="42"/>
                </a:cxn>
                <a:cxn ang="0">
                  <a:pos x="128" y="28"/>
                </a:cxn>
                <a:cxn ang="0">
                  <a:pos x="114" y="20"/>
                </a:cxn>
                <a:cxn ang="0">
                  <a:pos x="96" y="16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85"/>
            <p:cNvSpPr>
              <a:spLocks/>
            </p:cNvSpPr>
            <p:nvPr/>
          </p:nvSpPr>
          <p:spPr bwMode="auto">
            <a:xfrm>
              <a:off x="1007" y="1550"/>
              <a:ext cx="128" cy="25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42"/>
                </a:cxn>
                <a:cxn ang="0">
                  <a:pos x="122" y="42"/>
                </a:cxn>
                <a:cxn ang="0">
                  <a:pos x="106" y="60"/>
                </a:cxn>
                <a:cxn ang="0">
                  <a:pos x="58" y="60"/>
                </a:cxn>
                <a:cxn ang="0">
                  <a:pos x="58" y="188"/>
                </a:cxn>
                <a:cxn ang="0">
                  <a:pos x="58" y="188"/>
                </a:cxn>
                <a:cxn ang="0">
                  <a:pos x="58" y="200"/>
                </a:cxn>
                <a:cxn ang="0">
                  <a:pos x="60" y="208"/>
                </a:cxn>
                <a:cxn ang="0">
                  <a:pos x="64" y="216"/>
                </a:cxn>
                <a:cxn ang="0">
                  <a:pos x="68" y="224"/>
                </a:cxn>
                <a:cxn ang="0">
                  <a:pos x="74" y="228"/>
                </a:cxn>
                <a:cxn ang="0">
                  <a:pos x="82" y="232"/>
                </a:cxn>
                <a:cxn ang="0">
                  <a:pos x="90" y="234"/>
                </a:cxn>
                <a:cxn ang="0">
                  <a:pos x="100" y="236"/>
                </a:cxn>
                <a:cxn ang="0">
                  <a:pos x="100" y="236"/>
                </a:cxn>
                <a:cxn ang="0">
                  <a:pos x="110" y="234"/>
                </a:cxn>
                <a:cxn ang="0">
                  <a:pos x="116" y="232"/>
                </a:cxn>
                <a:cxn ang="0">
                  <a:pos x="116" y="232"/>
                </a:cxn>
                <a:cxn ang="0">
                  <a:pos x="128" y="224"/>
                </a:cxn>
                <a:cxn ang="0">
                  <a:pos x="128" y="224"/>
                </a:cxn>
                <a:cxn ang="0">
                  <a:pos x="128" y="228"/>
                </a:cxn>
                <a:cxn ang="0">
                  <a:pos x="126" y="234"/>
                </a:cxn>
                <a:cxn ang="0">
                  <a:pos x="114" y="244"/>
                </a:cxn>
                <a:cxn ang="0">
                  <a:pos x="114" y="244"/>
                </a:cxn>
                <a:cxn ang="0">
                  <a:pos x="108" y="248"/>
                </a:cxn>
                <a:cxn ang="0">
                  <a:pos x="100" y="252"/>
                </a:cxn>
                <a:cxn ang="0">
                  <a:pos x="92" y="254"/>
                </a:cxn>
                <a:cxn ang="0">
                  <a:pos x="82" y="254"/>
                </a:cxn>
                <a:cxn ang="0">
                  <a:pos x="82" y="254"/>
                </a:cxn>
                <a:cxn ang="0">
                  <a:pos x="70" y="254"/>
                </a:cxn>
                <a:cxn ang="0">
                  <a:pos x="58" y="250"/>
                </a:cxn>
                <a:cxn ang="0">
                  <a:pos x="46" y="244"/>
                </a:cxn>
                <a:cxn ang="0">
                  <a:pos x="38" y="236"/>
                </a:cxn>
                <a:cxn ang="0">
                  <a:pos x="38" y="236"/>
                </a:cxn>
                <a:cxn ang="0">
                  <a:pos x="30" y="228"/>
                </a:cxn>
                <a:cxn ang="0">
                  <a:pos x="24" y="216"/>
                </a:cxn>
                <a:cxn ang="0">
                  <a:pos x="20" y="204"/>
                </a:cxn>
                <a:cxn ang="0">
                  <a:pos x="20" y="188"/>
                </a:cxn>
                <a:cxn ang="0">
                  <a:pos x="20" y="60"/>
                </a:cxn>
                <a:cxn ang="0">
                  <a:pos x="0" y="6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86"/>
            <p:cNvSpPr>
              <a:spLocks/>
            </p:cNvSpPr>
            <p:nvPr/>
          </p:nvSpPr>
          <p:spPr bwMode="auto">
            <a:xfrm>
              <a:off x="1149" y="1488"/>
              <a:ext cx="204" cy="312"/>
            </a:xfrm>
            <a:custGeom>
              <a:avLst/>
              <a:gdLst/>
              <a:ahLst/>
              <a:cxnLst>
                <a:cxn ang="0">
                  <a:pos x="124" y="98"/>
                </a:cxn>
                <a:cxn ang="0">
                  <a:pos x="150" y="102"/>
                </a:cxn>
                <a:cxn ang="0">
                  <a:pos x="172" y="114"/>
                </a:cxn>
                <a:cxn ang="0">
                  <a:pos x="180" y="124"/>
                </a:cxn>
                <a:cxn ang="0">
                  <a:pos x="190" y="146"/>
                </a:cxn>
                <a:cxn ang="0">
                  <a:pos x="192" y="296"/>
                </a:cxn>
                <a:cxn ang="0">
                  <a:pos x="192" y="302"/>
                </a:cxn>
                <a:cxn ang="0">
                  <a:pos x="194" y="306"/>
                </a:cxn>
                <a:cxn ang="0">
                  <a:pos x="140" y="312"/>
                </a:cxn>
                <a:cxn ang="0">
                  <a:pos x="146" y="308"/>
                </a:cxn>
                <a:cxn ang="0">
                  <a:pos x="152" y="300"/>
                </a:cxn>
                <a:cxn ang="0">
                  <a:pos x="152" y="176"/>
                </a:cxn>
                <a:cxn ang="0">
                  <a:pos x="152" y="164"/>
                </a:cxn>
                <a:cxn ang="0">
                  <a:pos x="146" y="146"/>
                </a:cxn>
                <a:cxn ang="0">
                  <a:pos x="142" y="138"/>
                </a:cxn>
                <a:cxn ang="0">
                  <a:pos x="126" y="128"/>
                </a:cxn>
                <a:cxn ang="0">
                  <a:pos x="104" y="124"/>
                </a:cxn>
                <a:cxn ang="0">
                  <a:pos x="90" y="126"/>
                </a:cxn>
                <a:cxn ang="0">
                  <a:pos x="76" y="132"/>
                </a:cxn>
                <a:cxn ang="0">
                  <a:pos x="54" y="148"/>
                </a:cxn>
                <a:cxn ang="0">
                  <a:pos x="54" y="296"/>
                </a:cxn>
                <a:cxn ang="0">
                  <a:pos x="58" y="304"/>
                </a:cxn>
                <a:cxn ang="0">
                  <a:pos x="62" y="308"/>
                </a:cxn>
                <a:cxn ang="0">
                  <a:pos x="4" y="312"/>
                </a:cxn>
                <a:cxn ang="0">
                  <a:pos x="8" y="308"/>
                </a:cxn>
                <a:cxn ang="0">
                  <a:pos x="14" y="300"/>
                </a:cxn>
                <a:cxn ang="0">
                  <a:pos x="14" y="28"/>
                </a:cxn>
                <a:cxn ang="0">
                  <a:pos x="14" y="22"/>
                </a:cxn>
                <a:cxn ang="0">
                  <a:pos x="12" y="16"/>
                </a:cxn>
                <a:cxn ang="0">
                  <a:pos x="54" y="0"/>
                </a:cxn>
                <a:cxn ang="0">
                  <a:pos x="54" y="130"/>
                </a:cxn>
                <a:cxn ang="0">
                  <a:pos x="90" y="106"/>
                </a:cxn>
                <a:cxn ang="0">
                  <a:pos x="124" y="98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87"/>
            <p:cNvSpPr>
              <a:spLocks/>
            </p:cNvSpPr>
            <p:nvPr/>
          </p:nvSpPr>
          <p:spPr bwMode="auto">
            <a:xfrm>
              <a:off x="1557" y="1586"/>
              <a:ext cx="334" cy="214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280" y="4"/>
                </a:cxn>
                <a:cxn ang="0">
                  <a:pos x="302" y="16"/>
                </a:cxn>
                <a:cxn ang="0">
                  <a:pos x="312" y="26"/>
                </a:cxn>
                <a:cxn ang="0">
                  <a:pos x="322" y="48"/>
                </a:cxn>
                <a:cxn ang="0">
                  <a:pos x="322" y="198"/>
                </a:cxn>
                <a:cxn ang="0">
                  <a:pos x="324" y="202"/>
                </a:cxn>
                <a:cxn ang="0">
                  <a:pos x="326" y="206"/>
                </a:cxn>
                <a:cxn ang="0">
                  <a:pos x="272" y="214"/>
                </a:cxn>
                <a:cxn ang="0">
                  <a:pos x="276" y="210"/>
                </a:cxn>
                <a:cxn ang="0">
                  <a:pos x="284" y="202"/>
                </a:cxn>
                <a:cxn ang="0">
                  <a:pos x="284" y="76"/>
                </a:cxn>
                <a:cxn ang="0">
                  <a:pos x="284" y="64"/>
                </a:cxn>
                <a:cxn ang="0">
                  <a:pos x="278" y="46"/>
                </a:cxn>
                <a:cxn ang="0">
                  <a:pos x="272" y="40"/>
                </a:cxn>
                <a:cxn ang="0">
                  <a:pos x="258" y="30"/>
                </a:cxn>
                <a:cxn ang="0">
                  <a:pos x="236" y="26"/>
                </a:cxn>
                <a:cxn ang="0">
                  <a:pos x="222" y="28"/>
                </a:cxn>
                <a:cxn ang="0">
                  <a:pos x="198" y="42"/>
                </a:cxn>
                <a:cxn ang="0">
                  <a:pos x="188" y="54"/>
                </a:cxn>
                <a:cxn ang="0">
                  <a:pos x="188" y="198"/>
                </a:cxn>
                <a:cxn ang="0">
                  <a:pos x="190" y="202"/>
                </a:cxn>
                <a:cxn ang="0">
                  <a:pos x="192" y="206"/>
                </a:cxn>
                <a:cxn ang="0">
                  <a:pos x="136" y="214"/>
                </a:cxn>
                <a:cxn ang="0">
                  <a:pos x="142" y="210"/>
                </a:cxn>
                <a:cxn ang="0">
                  <a:pos x="148" y="202"/>
                </a:cxn>
                <a:cxn ang="0">
                  <a:pos x="148" y="74"/>
                </a:cxn>
                <a:cxn ang="0">
                  <a:pos x="148" y="62"/>
                </a:cxn>
                <a:cxn ang="0">
                  <a:pos x="142" y="44"/>
                </a:cxn>
                <a:cxn ang="0">
                  <a:pos x="130" y="32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76" y="32"/>
                </a:cxn>
                <a:cxn ang="0">
                  <a:pos x="56" y="48"/>
                </a:cxn>
                <a:cxn ang="0">
                  <a:pos x="56" y="198"/>
                </a:cxn>
                <a:cxn ang="0">
                  <a:pos x="58" y="206"/>
                </a:cxn>
                <a:cxn ang="0">
                  <a:pos x="68" y="214"/>
                </a:cxn>
                <a:cxn ang="0">
                  <a:pos x="4" y="214"/>
                </a:cxn>
                <a:cxn ang="0">
                  <a:pos x="14" y="206"/>
                </a:cxn>
                <a:cxn ang="0">
                  <a:pos x="16" y="198"/>
                </a:cxn>
                <a:cxn ang="0">
                  <a:pos x="16" y="28"/>
                </a:cxn>
                <a:cxn ang="0">
                  <a:pos x="12" y="16"/>
                </a:cxn>
                <a:cxn ang="0">
                  <a:pos x="6" y="12"/>
                </a:cxn>
                <a:cxn ang="0">
                  <a:pos x="56" y="0"/>
                </a:cxn>
                <a:cxn ang="0">
                  <a:pos x="56" y="30"/>
                </a:cxn>
                <a:cxn ang="0">
                  <a:pos x="86" y="10"/>
                </a:cxn>
                <a:cxn ang="0">
                  <a:pos x="94" y="6"/>
                </a:cxn>
                <a:cxn ang="0">
                  <a:pos x="112" y="0"/>
                </a:cxn>
                <a:cxn ang="0">
                  <a:pos x="122" y="0"/>
                </a:cxn>
                <a:cxn ang="0">
                  <a:pos x="142" y="2"/>
                </a:cxn>
                <a:cxn ang="0">
                  <a:pos x="160" y="10"/>
                </a:cxn>
                <a:cxn ang="0">
                  <a:pos x="168" y="16"/>
                </a:cxn>
                <a:cxn ang="0">
                  <a:pos x="180" y="30"/>
                </a:cxn>
                <a:cxn ang="0">
                  <a:pos x="184" y="40"/>
                </a:cxn>
                <a:cxn ang="0">
                  <a:pos x="216" y="12"/>
                </a:cxn>
                <a:cxn ang="0">
                  <a:pos x="226" y="6"/>
                </a:cxn>
                <a:cxn ang="0">
                  <a:pos x="246" y="0"/>
                </a:cxn>
                <a:cxn ang="0">
                  <a:pos x="256" y="0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88"/>
            <p:cNvSpPr>
              <a:spLocks/>
            </p:cNvSpPr>
            <p:nvPr/>
          </p:nvSpPr>
          <p:spPr bwMode="auto">
            <a:xfrm>
              <a:off x="2117" y="1550"/>
              <a:ext cx="130" cy="25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42"/>
                </a:cxn>
                <a:cxn ang="0">
                  <a:pos x="122" y="42"/>
                </a:cxn>
                <a:cxn ang="0">
                  <a:pos x="106" y="60"/>
                </a:cxn>
                <a:cxn ang="0">
                  <a:pos x="58" y="60"/>
                </a:cxn>
                <a:cxn ang="0">
                  <a:pos x="58" y="188"/>
                </a:cxn>
                <a:cxn ang="0">
                  <a:pos x="58" y="188"/>
                </a:cxn>
                <a:cxn ang="0">
                  <a:pos x="60" y="200"/>
                </a:cxn>
                <a:cxn ang="0">
                  <a:pos x="62" y="208"/>
                </a:cxn>
                <a:cxn ang="0">
                  <a:pos x="64" y="216"/>
                </a:cxn>
                <a:cxn ang="0">
                  <a:pos x="70" y="224"/>
                </a:cxn>
                <a:cxn ang="0">
                  <a:pos x="74" y="228"/>
                </a:cxn>
                <a:cxn ang="0">
                  <a:pos x="82" y="232"/>
                </a:cxn>
                <a:cxn ang="0">
                  <a:pos x="90" y="234"/>
                </a:cxn>
                <a:cxn ang="0">
                  <a:pos x="100" y="236"/>
                </a:cxn>
                <a:cxn ang="0">
                  <a:pos x="100" y="236"/>
                </a:cxn>
                <a:cxn ang="0">
                  <a:pos x="110" y="234"/>
                </a:cxn>
                <a:cxn ang="0">
                  <a:pos x="116" y="232"/>
                </a:cxn>
                <a:cxn ang="0">
                  <a:pos x="116" y="232"/>
                </a:cxn>
                <a:cxn ang="0">
                  <a:pos x="130" y="224"/>
                </a:cxn>
                <a:cxn ang="0">
                  <a:pos x="130" y="224"/>
                </a:cxn>
                <a:cxn ang="0">
                  <a:pos x="128" y="228"/>
                </a:cxn>
                <a:cxn ang="0">
                  <a:pos x="126" y="234"/>
                </a:cxn>
                <a:cxn ang="0">
                  <a:pos x="114" y="244"/>
                </a:cxn>
                <a:cxn ang="0">
                  <a:pos x="114" y="244"/>
                </a:cxn>
                <a:cxn ang="0">
                  <a:pos x="108" y="248"/>
                </a:cxn>
                <a:cxn ang="0">
                  <a:pos x="100" y="252"/>
                </a:cxn>
                <a:cxn ang="0">
                  <a:pos x="92" y="254"/>
                </a:cxn>
                <a:cxn ang="0">
                  <a:pos x="84" y="254"/>
                </a:cxn>
                <a:cxn ang="0">
                  <a:pos x="84" y="254"/>
                </a:cxn>
                <a:cxn ang="0">
                  <a:pos x="70" y="254"/>
                </a:cxn>
                <a:cxn ang="0">
                  <a:pos x="58" y="250"/>
                </a:cxn>
                <a:cxn ang="0">
                  <a:pos x="46" y="244"/>
                </a:cxn>
                <a:cxn ang="0">
                  <a:pos x="38" y="236"/>
                </a:cxn>
                <a:cxn ang="0">
                  <a:pos x="38" y="236"/>
                </a:cxn>
                <a:cxn ang="0">
                  <a:pos x="30" y="228"/>
                </a:cxn>
                <a:cxn ang="0">
                  <a:pos x="24" y="216"/>
                </a:cxn>
                <a:cxn ang="0">
                  <a:pos x="22" y="204"/>
                </a:cxn>
                <a:cxn ang="0">
                  <a:pos x="20" y="188"/>
                </a:cxn>
                <a:cxn ang="0">
                  <a:pos x="20" y="60"/>
                </a:cxn>
                <a:cxn ang="0">
                  <a:pos x="0" y="6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89"/>
            <p:cNvSpPr>
              <a:spLocks noEditPoints="1"/>
            </p:cNvSpPr>
            <p:nvPr/>
          </p:nvSpPr>
          <p:spPr bwMode="auto">
            <a:xfrm>
              <a:off x="2245" y="1586"/>
              <a:ext cx="200" cy="218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30" y="4"/>
                </a:cxn>
                <a:cxn ang="0">
                  <a:pos x="156" y="16"/>
                </a:cxn>
                <a:cxn ang="0">
                  <a:pos x="166" y="24"/>
                </a:cxn>
                <a:cxn ang="0">
                  <a:pos x="184" y="44"/>
                </a:cxn>
                <a:cxn ang="0">
                  <a:pos x="190" y="56"/>
                </a:cxn>
                <a:cxn ang="0">
                  <a:pos x="198" y="82"/>
                </a:cxn>
                <a:cxn ang="0">
                  <a:pos x="200" y="110"/>
                </a:cxn>
                <a:cxn ang="0">
                  <a:pos x="200" y="122"/>
                </a:cxn>
                <a:cxn ang="0">
                  <a:pos x="192" y="148"/>
                </a:cxn>
                <a:cxn ang="0">
                  <a:pos x="188" y="162"/>
                </a:cxn>
                <a:cxn ang="0">
                  <a:pos x="172" y="184"/>
                </a:cxn>
                <a:cxn ang="0">
                  <a:pos x="152" y="204"/>
                </a:cxn>
                <a:cxn ang="0">
                  <a:pos x="140" y="210"/>
                </a:cxn>
                <a:cxn ang="0">
                  <a:pos x="114" y="218"/>
                </a:cxn>
                <a:cxn ang="0">
                  <a:pos x="100" y="218"/>
                </a:cxn>
                <a:cxn ang="0">
                  <a:pos x="66" y="214"/>
                </a:cxn>
                <a:cxn ang="0">
                  <a:pos x="48" y="206"/>
                </a:cxn>
                <a:cxn ang="0">
                  <a:pos x="32" y="192"/>
                </a:cxn>
                <a:cxn ang="0">
                  <a:pos x="26" y="186"/>
                </a:cxn>
                <a:cxn ang="0">
                  <a:pos x="8" y="150"/>
                </a:cxn>
                <a:cxn ang="0">
                  <a:pos x="0" y="110"/>
                </a:cxn>
                <a:cxn ang="0">
                  <a:pos x="2" y="96"/>
                </a:cxn>
                <a:cxn ang="0">
                  <a:pos x="8" y="70"/>
                </a:cxn>
                <a:cxn ang="0">
                  <a:pos x="14" y="56"/>
                </a:cxn>
                <a:cxn ang="0">
                  <a:pos x="28" y="34"/>
                </a:cxn>
                <a:cxn ang="0">
                  <a:pos x="48" y="16"/>
                </a:cxn>
                <a:cxn ang="0">
                  <a:pos x="60" y="8"/>
                </a:cxn>
                <a:cxn ang="0">
                  <a:pos x="86" y="0"/>
                </a:cxn>
                <a:cxn ang="0">
                  <a:pos x="102" y="0"/>
                </a:cxn>
                <a:cxn ang="0">
                  <a:pos x="98" y="16"/>
                </a:cxn>
                <a:cxn ang="0">
                  <a:pos x="72" y="24"/>
                </a:cxn>
                <a:cxn ang="0">
                  <a:pos x="54" y="46"/>
                </a:cxn>
                <a:cxn ang="0">
                  <a:pos x="48" y="60"/>
                </a:cxn>
                <a:cxn ang="0">
                  <a:pos x="42" y="92"/>
                </a:cxn>
                <a:cxn ang="0">
                  <a:pos x="42" y="112"/>
                </a:cxn>
                <a:cxn ang="0">
                  <a:pos x="48" y="148"/>
                </a:cxn>
                <a:cxn ang="0">
                  <a:pos x="60" y="176"/>
                </a:cxn>
                <a:cxn ang="0">
                  <a:pos x="68" y="188"/>
                </a:cxn>
                <a:cxn ang="0">
                  <a:pos x="90" y="200"/>
                </a:cxn>
                <a:cxn ang="0">
                  <a:pos x="104" y="200"/>
                </a:cxn>
                <a:cxn ang="0">
                  <a:pos x="128" y="192"/>
                </a:cxn>
                <a:cxn ang="0">
                  <a:pos x="146" y="172"/>
                </a:cxn>
                <a:cxn ang="0">
                  <a:pos x="152" y="158"/>
                </a:cxn>
                <a:cxn ang="0">
                  <a:pos x="158" y="126"/>
                </a:cxn>
                <a:cxn ang="0">
                  <a:pos x="158" y="106"/>
                </a:cxn>
                <a:cxn ang="0">
                  <a:pos x="150" y="60"/>
                </a:cxn>
                <a:cxn ang="0">
                  <a:pos x="142" y="42"/>
                </a:cxn>
                <a:cxn ang="0">
                  <a:pos x="130" y="28"/>
                </a:cxn>
                <a:cxn ang="0">
                  <a:pos x="116" y="20"/>
                </a:cxn>
                <a:cxn ang="0">
                  <a:pos x="98" y="16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90"/>
            <p:cNvSpPr>
              <a:spLocks/>
            </p:cNvSpPr>
            <p:nvPr/>
          </p:nvSpPr>
          <p:spPr bwMode="auto">
            <a:xfrm>
              <a:off x="2453" y="1586"/>
              <a:ext cx="200" cy="214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54" y="8"/>
                </a:cxn>
                <a:cxn ang="0">
                  <a:pos x="168" y="16"/>
                </a:cxn>
                <a:cxn ang="0">
                  <a:pos x="178" y="30"/>
                </a:cxn>
                <a:cxn ang="0">
                  <a:pos x="186" y="44"/>
                </a:cxn>
                <a:cxn ang="0">
                  <a:pos x="188" y="62"/>
                </a:cxn>
                <a:cxn ang="0">
                  <a:pos x="188" y="198"/>
                </a:cxn>
                <a:cxn ang="0">
                  <a:pos x="190" y="206"/>
                </a:cxn>
                <a:cxn ang="0">
                  <a:pos x="200" y="214"/>
                </a:cxn>
                <a:cxn ang="0">
                  <a:pos x="138" y="214"/>
                </a:cxn>
                <a:cxn ang="0">
                  <a:pos x="146" y="206"/>
                </a:cxn>
                <a:cxn ang="0">
                  <a:pos x="150" y="198"/>
                </a:cxn>
                <a:cxn ang="0">
                  <a:pos x="150" y="78"/>
                </a:cxn>
                <a:cxn ang="0">
                  <a:pos x="146" y="56"/>
                </a:cxn>
                <a:cxn ang="0">
                  <a:pos x="138" y="40"/>
                </a:cxn>
                <a:cxn ang="0">
                  <a:pos x="122" y="30"/>
                </a:cxn>
                <a:cxn ang="0">
                  <a:pos x="102" y="26"/>
                </a:cxn>
                <a:cxn ang="0">
                  <a:pos x="88" y="28"/>
                </a:cxn>
                <a:cxn ang="0">
                  <a:pos x="76" y="34"/>
                </a:cxn>
                <a:cxn ang="0">
                  <a:pos x="56" y="50"/>
                </a:cxn>
                <a:cxn ang="0">
                  <a:pos x="56" y="198"/>
                </a:cxn>
                <a:cxn ang="0">
                  <a:pos x="58" y="206"/>
                </a:cxn>
                <a:cxn ang="0">
                  <a:pos x="68" y="214"/>
                </a:cxn>
                <a:cxn ang="0">
                  <a:pos x="4" y="214"/>
                </a:cxn>
                <a:cxn ang="0">
                  <a:pos x="12" y="206"/>
                </a:cxn>
                <a:cxn ang="0">
                  <a:pos x="16" y="198"/>
                </a:cxn>
                <a:cxn ang="0">
                  <a:pos x="16" y="28"/>
                </a:cxn>
                <a:cxn ang="0">
                  <a:pos x="12" y="18"/>
                </a:cxn>
                <a:cxn ang="0">
                  <a:pos x="0" y="10"/>
                </a:cxn>
                <a:cxn ang="0">
                  <a:pos x="56" y="32"/>
                </a:cxn>
                <a:cxn ang="0">
                  <a:pos x="68" y="20"/>
                </a:cxn>
                <a:cxn ang="0">
                  <a:pos x="84" y="10"/>
                </a:cxn>
                <a:cxn ang="0">
                  <a:pos x="102" y="2"/>
                </a:cxn>
                <a:cxn ang="0">
                  <a:pos x="120" y="0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1"/>
            <p:cNvSpPr>
              <a:spLocks/>
            </p:cNvSpPr>
            <p:nvPr/>
          </p:nvSpPr>
          <p:spPr bwMode="auto">
            <a:xfrm>
              <a:off x="1901" y="1586"/>
              <a:ext cx="206" cy="318"/>
            </a:xfrm>
            <a:custGeom>
              <a:avLst/>
              <a:gdLst/>
              <a:ahLst/>
              <a:cxnLst>
                <a:cxn ang="0">
                  <a:pos x="198" y="60"/>
                </a:cxn>
                <a:cxn ang="0">
                  <a:pos x="176" y="26"/>
                </a:cxn>
                <a:cxn ang="0">
                  <a:pos x="162" y="14"/>
                </a:cxn>
                <a:cxn ang="0">
                  <a:pos x="148" y="6"/>
                </a:cxn>
                <a:cxn ang="0">
                  <a:pos x="116" y="0"/>
                </a:cxn>
                <a:cxn ang="0">
                  <a:pos x="98" y="2"/>
                </a:cxn>
                <a:cxn ang="0">
                  <a:pos x="80" y="8"/>
                </a:cxn>
                <a:cxn ang="0">
                  <a:pos x="54" y="28"/>
                </a:cxn>
                <a:cxn ang="0">
                  <a:pos x="0" y="12"/>
                </a:cxn>
                <a:cxn ang="0">
                  <a:pos x="6" y="14"/>
                </a:cxn>
                <a:cxn ang="0">
                  <a:pos x="14" y="24"/>
                </a:cxn>
                <a:cxn ang="0">
                  <a:pos x="16" y="300"/>
                </a:cxn>
                <a:cxn ang="0">
                  <a:pos x="14" y="306"/>
                </a:cxn>
                <a:cxn ang="0">
                  <a:pos x="8" y="316"/>
                </a:cxn>
                <a:cxn ang="0">
                  <a:pos x="66" y="318"/>
                </a:cxn>
                <a:cxn ang="0">
                  <a:pos x="62" y="316"/>
                </a:cxn>
                <a:cxn ang="0">
                  <a:pos x="56" y="306"/>
                </a:cxn>
                <a:cxn ang="0">
                  <a:pos x="54" y="48"/>
                </a:cxn>
                <a:cxn ang="0">
                  <a:pos x="64" y="38"/>
                </a:cxn>
                <a:cxn ang="0">
                  <a:pos x="74" y="32"/>
                </a:cxn>
                <a:cxn ang="0">
                  <a:pos x="100" y="24"/>
                </a:cxn>
                <a:cxn ang="0">
                  <a:pos x="112" y="26"/>
                </a:cxn>
                <a:cxn ang="0">
                  <a:pos x="134" y="36"/>
                </a:cxn>
                <a:cxn ang="0">
                  <a:pos x="144" y="44"/>
                </a:cxn>
                <a:cxn ang="0">
                  <a:pos x="158" y="70"/>
                </a:cxn>
                <a:cxn ang="0">
                  <a:pos x="162" y="110"/>
                </a:cxn>
                <a:cxn ang="0">
                  <a:pos x="162" y="130"/>
                </a:cxn>
                <a:cxn ang="0">
                  <a:pos x="152" y="164"/>
                </a:cxn>
                <a:cxn ang="0">
                  <a:pos x="144" y="176"/>
                </a:cxn>
                <a:cxn ang="0">
                  <a:pos x="124" y="194"/>
                </a:cxn>
                <a:cxn ang="0">
                  <a:pos x="96" y="200"/>
                </a:cxn>
                <a:cxn ang="0">
                  <a:pos x="86" y="200"/>
                </a:cxn>
                <a:cxn ang="0">
                  <a:pos x="70" y="194"/>
                </a:cxn>
                <a:cxn ang="0">
                  <a:pos x="72" y="214"/>
                </a:cxn>
                <a:cxn ang="0">
                  <a:pos x="86" y="218"/>
                </a:cxn>
                <a:cxn ang="0">
                  <a:pos x="102" y="218"/>
                </a:cxn>
                <a:cxn ang="0">
                  <a:pos x="134" y="214"/>
                </a:cxn>
                <a:cxn ang="0">
                  <a:pos x="154" y="204"/>
                </a:cxn>
                <a:cxn ang="0">
                  <a:pos x="170" y="192"/>
                </a:cxn>
                <a:cxn ang="0">
                  <a:pos x="178" y="184"/>
                </a:cxn>
                <a:cxn ang="0">
                  <a:pos x="198" y="148"/>
                </a:cxn>
                <a:cxn ang="0">
                  <a:pos x="206" y="108"/>
                </a:cxn>
                <a:cxn ang="0">
                  <a:pos x="204" y="82"/>
                </a:cxn>
                <a:cxn ang="0">
                  <a:pos x="198" y="60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92"/>
            <p:cNvSpPr>
              <a:spLocks/>
            </p:cNvSpPr>
            <p:nvPr/>
          </p:nvSpPr>
          <p:spPr bwMode="auto">
            <a:xfrm>
              <a:off x="795" y="1586"/>
              <a:ext cx="146" cy="218"/>
            </a:xfrm>
            <a:custGeom>
              <a:avLst/>
              <a:gdLst/>
              <a:ahLst/>
              <a:cxnLst>
                <a:cxn ang="0">
                  <a:pos x="128" y="186"/>
                </a:cxn>
                <a:cxn ang="0">
                  <a:pos x="128" y="186"/>
                </a:cxn>
                <a:cxn ang="0">
                  <a:pos x="116" y="190"/>
                </a:cxn>
                <a:cxn ang="0">
                  <a:pos x="102" y="192"/>
                </a:cxn>
                <a:cxn ang="0">
                  <a:pos x="102" y="192"/>
                </a:cxn>
                <a:cxn ang="0">
                  <a:pos x="92" y="192"/>
                </a:cxn>
                <a:cxn ang="0">
                  <a:pos x="84" y="188"/>
                </a:cxn>
                <a:cxn ang="0">
                  <a:pos x="76" y="184"/>
                </a:cxn>
                <a:cxn ang="0">
                  <a:pos x="70" y="176"/>
                </a:cxn>
                <a:cxn ang="0">
                  <a:pos x="70" y="176"/>
                </a:cxn>
                <a:cxn ang="0">
                  <a:pos x="64" y="168"/>
                </a:cxn>
                <a:cxn ang="0">
                  <a:pos x="58" y="158"/>
                </a:cxn>
                <a:cxn ang="0">
                  <a:pos x="56" y="146"/>
                </a:cxn>
                <a:cxn ang="0">
                  <a:pos x="56" y="134"/>
                </a:cxn>
                <a:cxn ang="0">
                  <a:pos x="56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8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16" y="28"/>
                </a:cxn>
                <a:cxn ang="0">
                  <a:pos x="16" y="134"/>
                </a:cxn>
                <a:cxn ang="0">
                  <a:pos x="16" y="134"/>
                </a:cxn>
                <a:cxn ang="0">
                  <a:pos x="18" y="154"/>
                </a:cxn>
                <a:cxn ang="0">
                  <a:pos x="22" y="172"/>
                </a:cxn>
                <a:cxn ang="0">
                  <a:pos x="28" y="186"/>
                </a:cxn>
                <a:cxn ang="0">
                  <a:pos x="38" y="198"/>
                </a:cxn>
                <a:cxn ang="0">
                  <a:pos x="38" y="198"/>
                </a:cxn>
                <a:cxn ang="0">
                  <a:pos x="50" y="208"/>
                </a:cxn>
                <a:cxn ang="0">
                  <a:pos x="60" y="214"/>
                </a:cxn>
                <a:cxn ang="0">
                  <a:pos x="72" y="218"/>
                </a:cxn>
                <a:cxn ang="0">
                  <a:pos x="86" y="218"/>
                </a:cxn>
                <a:cxn ang="0">
                  <a:pos x="86" y="218"/>
                </a:cxn>
                <a:cxn ang="0">
                  <a:pos x="100" y="218"/>
                </a:cxn>
                <a:cxn ang="0">
                  <a:pos x="114" y="214"/>
                </a:cxn>
                <a:cxn ang="0">
                  <a:pos x="126" y="208"/>
                </a:cxn>
                <a:cxn ang="0">
                  <a:pos x="138" y="198"/>
                </a:cxn>
                <a:cxn ang="0">
                  <a:pos x="146" y="172"/>
                </a:cxn>
                <a:cxn ang="0">
                  <a:pos x="146" y="172"/>
                </a:cxn>
                <a:cxn ang="0">
                  <a:pos x="138" y="180"/>
                </a:cxn>
                <a:cxn ang="0">
                  <a:pos x="128" y="186"/>
                </a:cxn>
                <a:cxn ang="0">
                  <a:pos x="128" y="186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93"/>
            <p:cNvSpPr>
              <a:spLocks/>
            </p:cNvSpPr>
            <p:nvPr/>
          </p:nvSpPr>
          <p:spPr bwMode="auto">
            <a:xfrm>
              <a:off x="929" y="1586"/>
              <a:ext cx="74" cy="218"/>
            </a:xfrm>
            <a:custGeom>
              <a:avLst/>
              <a:gdLst/>
              <a:ahLst/>
              <a:cxnLst>
                <a:cxn ang="0">
                  <a:pos x="56" y="178"/>
                </a:cxn>
                <a:cxn ang="0">
                  <a:pos x="56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8" y="12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6" y="22"/>
                </a:cxn>
                <a:cxn ang="0">
                  <a:pos x="16" y="28"/>
                </a:cxn>
                <a:cxn ang="0">
                  <a:pos x="16" y="168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8" y="198"/>
                </a:cxn>
                <a:cxn ang="0">
                  <a:pos x="22" y="206"/>
                </a:cxn>
                <a:cxn ang="0">
                  <a:pos x="22" y="206"/>
                </a:cxn>
                <a:cxn ang="0">
                  <a:pos x="26" y="212"/>
                </a:cxn>
                <a:cxn ang="0">
                  <a:pos x="34" y="218"/>
                </a:cxn>
                <a:cxn ang="0">
                  <a:pos x="74" y="204"/>
                </a:cxn>
                <a:cxn ang="0">
                  <a:pos x="74" y="204"/>
                </a:cxn>
                <a:cxn ang="0">
                  <a:pos x="66" y="202"/>
                </a:cxn>
                <a:cxn ang="0">
                  <a:pos x="60" y="196"/>
                </a:cxn>
                <a:cxn ang="0">
                  <a:pos x="56" y="188"/>
                </a:cxn>
                <a:cxn ang="0">
                  <a:pos x="56" y="178"/>
                </a:cxn>
                <a:cxn ang="0">
                  <a:pos x="56" y="178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94"/>
            <p:cNvSpPr>
              <a:spLocks/>
            </p:cNvSpPr>
            <p:nvPr/>
          </p:nvSpPr>
          <p:spPr bwMode="auto">
            <a:xfrm>
              <a:off x="1371" y="1586"/>
              <a:ext cx="176" cy="218"/>
            </a:xfrm>
            <a:custGeom>
              <a:avLst/>
              <a:gdLst/>
              <a:ahLst/>
              <a:cxnLst>
                <a:cxn ang="0">
                  <a:pos x="164" y="196"/>
                </a:cxn>
                <a:cxn ang="0">
                  <a:pos x="162" y="182"/>
                </a:cxn>
                <a:cxn ang="0">
                  <a:pos x="162" y="60"/>
                </a:cxn>
                <a:cxn ang="0">
                  <a:pos x="156" y="32"/>
                </a:cxn>
                <a:cxn ang="0">
                  <a:pos x="140" y="12"/>
                </a:cxn>
                <a:cxn ang="0">
                  <a:pos x="130" y="8"/>
                </a:cxn>
                <a:cxn ang="0">
                  <a:pos x="104" y="0"/>
                </a:cxn>
                <a:cxn ang="0">
                  <a:pos x="90" y="0"/>
                </a:cxn>
                <a:cxn ang="0">
                  <a:pos x="54" y="6"/>
                </a:cxn>
                <a:cxn ang="0">
                  <a:pos x="20" y="22"/>
                </a:cxn>
                <a:cxn ang="0">
                  <a:pos x="20" y="78"/>
                </a:cxn>
                <a:cxn ang="0">
                  <a:pos x="30" y="52"/>
                </a:cxn>
                <a:cxn ang="0">
                  <a:pos x="44" y="34"/>
                </a:cxn>
                <a:cxn ang="0">
                  <a:pos x="52" y="26"/>
                </a:cxn>
                <a:cxn ang="0">
                  <a:pos x="74" y="18"/>
                </a:cxn>
                <a:cxn ang="0">
                  <a:pos x="86" y="16"/>
                </a:cxn>
                <a:cxn ang="0">
                  <a:pos x="102" y="20"/>
                </a:cxn>
                <a:cxn ang="0">
                  <a:pos x="114" y="28"/>
                </a:cxn>
                <a:cxn ang="0">
                  <a:pos x="120" y="34"/>
                </a:cxn>
                <a:cxn ang="0">
                  <a:pos x="124" y="48"/>
                </a:cxn>
                <a:cxn ang="0">
                  <a:pos x="124" y="56"/>
                </a:cxn>
                <a:cxn ang="0">
                  <a:pos x="122" y="76"/>
                </a:cxn>
                <a:cxn ang="0">
                  <a:pos x="116" y="82"/>
                </a:cxn>
                <a:cxn ang="0">
                  <a:pos x="106" y="86"/>
                </a:cxn>
                <a:cxn ang="0">
                  <a:pos x="68" y="98"/>
                </a:cxn>
                <a:cxn ang="0">
                  <a:pos x="30" y="112"/>
                </a:cxn>
                <a:cxn ang="0">
                  <a:pos x="16" y="122"/>
                </a:cxn>
                <a:cxn ang="0">
                  <a:pos x="2" y="148"/>
                </a:cxn>
                <a:cxn ang="0">
                  <a:pos x="0" y="164"/>
                </a:cxn>
                <a:cxn ang="0">
                  <a:pos x="4" y="182"/>
                </a:cxn>
                <a:cxn ang="0">
                  <a:pos x="14" y="200"/>
                </a:cxn>
                <a:cxn ang="0">
                  <a:pos x="22" y="208"/>
                </a:cxn>
                <a:cxn ang="0">
                  <a:pos x="42" y="218"/>
                </a:cxn>
                <a:cxn ang="0">
                  <a:pos x="54" y="218"/>
                </a:cxn>
                <a:cxn ang="0">
                  <a:pos x="84" y="214"/>
                </a:cxn>
                <a:cxn ang="0">
                  <a:pos x="112" y="196"/>
                </a:cxn>
                <a:cxn ang="0">
                  <a:pos x="120" y="174"/>
                </a:cxn>
                <a:cxn ang="0">
                  <a:pos x="98" y="188"/>
                </a:cxn>
                <a:cxn ang="0">
                  <a:pos x="72" y="192"/>
                </a:cxn>
                <a:cxn ang="0">
                  <a:pos x="66" y="192"/>
                </a:cxn>
                <a:cxn ang="0">
                  <a:pos x="52" y="188"/>
                </a:cxn>
                <a:cxn ang="0">
                  <a:pos x="48" y="182"/>
                </a:cxn>
                <a:cxn ang="0">
                  <a:pos x="40" y="170"/>
                </a:cxn>
                <a:cxn ang="0">
                  <a:pos x="38" y="156"/>
                </a:cxn>
                <a:cxn ang="0">
                  <a:pos x="38" y="148"/>
                </a:cxn>
                <a:cxn ang="0">
                  <a:pos x="44" y="136"/>
                </a:cxn>
                <a:cxn ang="0">
                  <a:pos x="48" y="130"/>
                </a:cxn>
                <a:cxn ang="0">
                  <a:pos x="76" y="114"/>
                </a:cxn>
                <a:cxn ang="0">
                  <a:pos x="108" y="104"/>
                </a:cxn>
                <a:cxn ang="0">
                  <a:pos x="124" y="170"/>
                </a:cxn>
                <a:cxn ang="0">
                  <a:pos x="124" y="184"/>
                </a:cxn>
                <a:cxn ang="0">
                  <a:pos x="126" y="198"/>
                </a:cxn>
                <a:cxn ang="0">
                  <a:pos x="128" y="206"/>
                </a:cxn>
                <a:cxn ang="0">
                  <a:pos x="140" y="218"/>
                </a:cxn>
                <a:cxn ang="0">
                  <a:pos x="176" y="204"/>
                </a:cxn>
                <a:cxn ang="0">
                  <a:pos x="164" y="196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95"/>
            <p:cNvSpPr>
              <a:spLocks/>
            </p:cNvSpPr>
            <p:nvPr/>
          </p:nvSpPr>
          <p:spPr bwMode="auto">
            <a:xfrm>
              <a:off x="1273" y="1414"/>
              <a:ext cx="96" cy="120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22" y="82"/>
                </a:cxn>
                <a:cxn ang="0">
                  <a:pos x="22" y="82"/>
                </a:cxn>
                <a:cxn ang="0">
                  <a:pos x="24" y="92"/>
                </a:cxn>
                <a:cxn ang="0">
                  <a:pos x="28" y="100"/>
                </a:cxn>
                <a:cxn ang="0">
                  <a:pos x="32" y="106"/>
                </a:cxn>
                <a:cxn ang="0">
                  <a:pos x="36" y="108"/>
                </a:cxn>
                <a:cxn ang="0">
                  <a:pos x="44" y="110"/>
                </a:cxn>
                <a:cxn ang="0">
                  <a:pos x="52" y="112"/>
                </a:cxn>
                <a:cxn ang="0">
                  <a:pos x="52" y="112"/>
                </a:cxn>
                <a:cxn ang="0">
                  <a:pos x="60" y="112"/>
                </a:cxn>
                <a:cxn ang="0">
                  <a:pos x="66" y="110"/>
                </a:cxn>
                <a:cxn ang="0">
                  <a:pos x="72" y="106"/>
                </a:cxn>
                <a:cxn ang="0">
                  <a:pos x="76" y="102"/>
                </a:cxn>
                <a:cxn ang="0">
                  <a:pos x="78" y="98"/>
                </a:cxn>
                <a:cxn ang="0">
                  <a:pos x="80" y="92"/>
                </a:cxn>
                <a:cxn ang="0">
                  <a:pos x="82" y="82"/>
                </a:cxn>
                <a:cxn ang="0">
                  <a:pos x="82" y="8"/>
                </a:cxn>
                <a:cxn ang="0">
                  <a:pos x="82" y="8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2" y="2"/>
                </a:cxn>
                <a:cxn ang="0">
                  <a:pos x="92" y="8"/>
                </a:cxn>
                <a:cxn ang="0">
                  <a:pos x="90" y="80"/>
                </a:cxn>
                <a:cxn ang="0">
                  <a:pos x="90" y="80"/>
                </a:cxn>
                <a:cxn ang="0">
                  <a:pos x="90" y="90"/>
                </a:cxn>
                <a:cxn ang="0">
                  <a:pos x="88" y="98"/>
                </a:cxn>
                <a:cxn ang="0">
                  <a:pos x="84" y="106"/>
                </a:cxn>
                <a:cxn ang="0">
                  <a:pos x="78" y="110"/>
                </a:cxn>
                <a:cxn ang="0">
                  <a:pos x="72" y="114"/>
                </a:cxn>
                <a:cxn ang="0">
                  <a:pos x="66" y="118"/>
                </a:cxn>
                <a:cxn ang="0">
                  <a:pos x="50" y="120"/>
                </a:cxn>
                <a:cxn ang="0">
                  <a:pos x="50" y="120"/>
                </a:cxn>
                <a:cxn ang="0">
                  <a:pos x="36" y="118"/>
                </a:cxn>
                <a:cxn ang="0">
                  <a:pos x="28" y="116"/>
                </a:cxn>
                <a:cxn ang="0">
                  <a:pos x="22" y="112"/>
                </a:cxn>
                <a:cxn ang="0">
                  <a:pos x="14" y="106"/>
                </a:cxn>
                <a:cxn ang="0">
                  <a:pos x="10" y="100"/>
                </a:cxn>
                <a:cxn ang="0">
                  <a:pos x="6" y="90"/>
                </a:cxn>
                <a:cxn ang="0">
                  <a:pos x="6" y="80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22" y="8"/>
                </a:cxn>
                <a:cxn ang="0">
                  <a:pos x="22" y="8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96"/>
            <p:cNvSpPr>
              <a:spLocks/>
            </p:cNvSpPr>
            <p:nvPr/>
          </p:nvSpPr>
          <p:spPr bwMode="auto">
            <a:xfrm>
              <a:off x="1379" y="1414"/>
              <a:ext cx="108" cy="122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4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4" y="2"/>
                </a:cxn>
                <a:cxn ang="0">
                  <a:pos x="104" y="8"/>
                </a:cxn>
                <a:cxn ang="0">
                  <a:pos x="104" y="122"/>
                </a:cxn>
                <a:cxn ang="0">
                  <a:pos x="104" y="122"/>
                </a:cxn>
                <a:cxn ang="0">
                  <a:pos x="62" y="70"/>
                </a:cxn>
                <a:cxn ang="0">
                  <a:pos x="20" y="18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22" y="116"/>
                </a:cxn>
                <a:cxn ang="0">
                  <a:pos x="24" y="118"/>
                </a:cxn>
                <a:cxn ang="0">
                  <a:pos x="6" y="118"/>
                </a:cxn>
                <a:cxn ang="0">
                  <a:pos x="6" y="118"/>
                </a:cxn>
                <a:cxn ang="0">
                  <a:pos x="10" y="116"/>
                </a:cxn>
                <a:cxn ang="0">
                  <a:pos x="10" y="110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94" y="8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97"/>
            <p:cNvSpPr>
              <a:spLocks/>
            </p:cNvSpPr>
            <p:nvPr/>
          </p:nvSpPr>
          <p:spPr bwMode="auto">
            <a:xfrm>
              <a:off x="1505" y="1414"/>
              <a:ext cx="26" cy="11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2" y="2"/>
                </a:cxn>
                <a:cxn ang="0">
                  <a:pos x="20" y="8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22" y="116"/>
                </a:cxn>
                <a:cxn ang="0">
                  <a:pos x="26" y="118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2" y="116"/>
                </a:cxn>
                <a:cxn ang="0">
                  <a:pos x="4" y="11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98"/>
            <p:cNvSpPr>
              <a:spLocks/>
            </p:cNvSpPr>
            <p:nvPr/>
          </p:nvSpPr>
          <p:spPr bwMode="auto">
            <a:xfrm>
              <a:off x="1539" y="1414"/>
              <a:ext cx="108" cy="122"/>
            </a:xfrm>
            <a:custGeom>
              <a:avLst/>
              <a:gdLst/>
              <a:ahLst/>
              <a:cxnLst>
                <a:cxn ang="0">
                  <a:pos x="92" y="8"/>
                </a:cxn>
                <a:cxn ang="0">
                  <a:pos x="92" y="8"/>
                </a:cxn>
                <a:cxn ang="0">
                  <a:pos x="92" y="2"/>
                </a:cxn>
                <a:cxn ang="0">
                  <a:pos x="88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4" y="4"/>
                </a:cxn>
                <a:cxn ang="0">
                  <a:pos x="100" y="8"/>
                </a:cxn>
                <a:cxn ang="0">
                  <a:pos x="100" y="8"/>
                </a:cxn>
                <a:cxn ang="0">
                  <a:pos x="58" y="122"/>
                </a:cxn>
                <a:cxn ang="0">
                  <a:pos x="58" y="122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60" y="90"/>
                </a:cxn>
                <a:cxn ang="0">
                  <a:pos x="60" y="90"/>
                </a:cxn>
                <a:cxn ang="0">
                  <a:pos x="92" y="8"/>
                </a:cxn>
                <a:cxn ang="0">
                  <a:pos x="92" y="8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99"/>
            <p:cNvSpPr>
              <a:spLocks/>
            </p:cNvSpPr>
            <p:nvPr/>
          </p:nvSpPr>
          <p:spPr bwMode="auto">
            <a:xfrm>
              <a:off x="1653" y="1414"/>
              <a:ext cx="74" cy="118"/>
            </a:xfrm>
            <a:custGeom>
              <a:avLst/>
              <a:gdLst/>
              <a:ahLst/>
              <a:cxnLst>
                <a:cxn ang="0">
                  <a:pos x="66" y="16"/>
                </a:cxn>
                <a:cxn ang="0">
                  <a:pos x="66" y="16"/>
                </a:cxn>
                <a:cxn ang="0">
                  <a:pos x="60" y="10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2" y="8"/>
                </a:cxn>
                <a:cxn ang="0">
                  <a:pos x="22" y="48"/>
                </a:cxn>
                <a:cxn ang="0">
                  <a:pos x="50" y="48"/>
                </a:cxn>
                <a:cxn ang="0">
                  <a:pos x="50" y="48"/>
                </a:cxn>
                <a:cxn ang="0">
                  <a:pos x="54" y="46"/>
                </a:cxn>
                <a:cxn ang="0">
                  <a:pos x="56" y="44"/>
                </a:cxn>
                <a:cxn ang="0">
                  <a:pos x="56" y="62"/>
                </a:cxn>
                <a:cxn ang="0">
                  <a:pos x="56" y="62"/>
                </a:cxn>
                <a:cxn ang="0">
                  <a:pos x="54" y="58"/>
                </a:cxn>
                <a:cxn ang="0">
                  <a:pos x="50" y="58"/>
                </a:cxn>
                <a:cxn ang="0">
                  <a:pos x="22" y="58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42" y="110"/>
                </a:cxn>
                <a:cxn ang="0">
                  <a:pos x="42" y="110"/>
                </a:cxn>
                <a:cxn ang="0">
                  <a:pos x="54" y="110"/>
                </a:cxn>
                <a:cxn ang="0">
                  <a:pos x="62" y="108"/>
                </a:cxn>
                <a:cxn ang="0">
                  <a:pos x="68" y="104"/>
                </a:cxn>
                <a:cxn ang="0">
                  <a:pos x="74" y="98"/>
                </a:cxn>
                <a:cxn ang="0">
                  <a:pos x="70" y="118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4" y="116"/>
                </a:cxn>
                <a:cxn ang="0">
                  <a:pos x="6" y="110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16"/>
                </a:cxn>
                <a:cxn ang="0">
                  <a:pos x="66" y="16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00"/>
            <p:cNvSpPr>
              <a:spLocks noEditPoints="1"/>
            </p:cNvSpPr>
            <p:nvPr/>
          </p:nvSpPr>
          <p:spPr bwMode="auto">
            <a:xfrm>
              <a:off x="1735" y="1414"/>
              <a:ext cx="102" cy="118"/>
            </a:xfrm>
            <a:custGeom>
              <a:avLst/>
              <a:gdLst/>
              <a:ahLst/>
              <a:cxnLst>
                <a:cxn ang="0">
                  <a:pos x="48" y="58"/>
                </a:cxn>
                <a:cxn ang="0">
                  <a:pos x="60" y="64"/>
                </a:cxn>
                <a:cxn ang="0">
                  <a:pos x="66" y="72"/>
                </a:cxn>
                <a:cxn ang="0">
                  <a:pos x="84" y="102"/>
                </a:cxn>
                <a:cxn ang="0">
                  <a:pos x="92" y="112"/>
                </a:cxn>
                <a:cxn ang="0">
                  <a:pos x="102" y="118"/>
                </a:cxn>
                <a:cxn ang="0">
                  <a:pos x="84" y="118"/>
                </a:cxn>
                <a:cxn ang="0">
                  <a:pos x="76" y="116"/>
                </a:cxn>
                <a:cxn ang="0">
                  <a:pos x="70" y="110"/>
                </a:cxn>
                <a:cxn ang="0">
                  <a:pos x="50" y="78"/>
                </a:cxn>
                <a:cxn ang="0">
                  <a:pos x="38" y="64"/>
                </a:cxn>
                <a:cxn ang="0">
                  <a:pos x="32" y="64"/>
                </a:cxn>
                <a:cxn ang="0">
                  <a:pos x="22" y="110"/>
                </a:cxn>
                <a:cxn ang="0">
                  <a:pos x="24" y="116"/>
                </a:cxn>
                <a:cxn ang="0">
                  <a:pos x="0" y="118"/>
                </a:cxn>
                <a:cxn ang="0">
                  <a:pos x="4" y="116"/>
                </a:cxn>
                <a:cxn ang="0">
                  <a:pos x="6" y="8"/>
                </a:cxn>
                <a:cxn ang="0">
                  <a:pos x="4" y="2"/>
                </a:cxn>
                <a:cxn ang="0">
                  <a:pos x="34" y="0"/>
                </a:cxn>
                <a:cxn ang="0">
                  <a:pos x="46" y="0"/>
                </a:cxn>
                <a:cxn ang="0">
                  <a:pos x="62" y="6"/>
                </a:cxn>
                <a:cxn ang="0">
                  <a:pos x="72" y="14"/>
                </a:cxn>
                <a:cxn ang="0">
                  <a:pos x="76" y="28"/>
                </a:cxn>
                <a:cxn ang="0">
                  <a:pos x="76" y="36"/>
                </a:cxn>
                <a:cxn ang="0">
                  <a:pos x="70" y="46"/>
                </a:cxn>
                <a:cxn ang="0">
                  <a:pos x="58" y="56"/>
                </a:cxn>
                <a:cxn ang="0">
                  <a:pos x="48" y="58"/>
                </a:cxn>
                <a:cxn ang="0">
                  <a:pos x="22" y="54"/>
                </a:cxn>
                <a:cxn ang="0">
                  <a:pos x="32" y="54"/>
                </a:cxn>
                <a:cxn ang="0">
                  <a:pos x="42" y="54"/>
                </a:cxn>
                <a:cxn ang="0">
                  <a:pos x="54" y="46"/>
                </a:cxn>
                <a:cxn ang="0">
                  <a:pos x="58" y="36"/>
                </a:cxn>
                <a:cxn ang="0">
                  <a:pos x="58" y="30"/>
                </a:cxn>
                <a:cxn ang="0">
                  <a:pos x="54" y="14"/>
                </a:cxn>
                <a:cxn ang="0">
                  <a:pos x="42" y="8"/>
                </a:cxn>
                <a:cxn ang="0">
                  <a:pos x="34" y="6"/>
                </a:cxn>
                <a:cxn ang="0">
                  <a:pos x="22" y="8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01"/>
            <p:cNvSpPr>
              <a:spLocks/>
            </p:cNvSpPr>
            <p:nvPr/>
          </p:nvSpPr>
          <p:spPr bwMode="auto">
            <a:xfrm>
              <a:off x="1837" y="1412"/>
              <a:ext cx="72" cy="122"/>
            </a:xfrm>
            <a:custGeom>
              <a:avLst/>
              <a:gdLst/>
              <a:ahLst/>
              <a:cxnLst>
                <a:cxn ang="0">
                  <a:pos x="72" y="86"/>
                </a:cxn>
                <a:cxn ang="0">
                  <a:pos x="68" y="100"/>
                </a:cxn>
                <a:cxn ang="0">
                  <a:pos x="60" y="112"/>
                </a:cxn>
                <a:cxn ang="0">
                  <a:pos x="48" y="120"/>
                </a:cxn>
                <a:cxn ang="0">
                  <a:pos x="34" y="122"/>
                </a:cxn>
                <a:cxn ang="0">
                  <a:pos x="24" y="120"/>
                </a:cxn>
                <a:cxn ang="0">
                  <a:pos x="2" y="112"/>
                </a:cxn>
                <a:cxn ang="0">
                  <a:pos x="0" y="86"/>
                </a:cxn>
                <a:cxn ang="0">
                  <a:pos x="10" y="104"/>
                </a:cxn>
                <a:cxn ang="0">
                  <a:pos x="26" y="114"/>
                </a:cxn>
                <a:cxn ang="0">
                  <a:pos x="32" y="114"/>
                </a:cxn>
                <a:cxn ang="0">
                  <a:pos x="44" y="112"/>
                </a:cxn>
                <a:cxn ang="0">
                  <a:pos x="52" y="106"/>
                </a:cxn>
                <a:cxn ang="0">
                  <a:pos x="56" y="92"/>
                </a:cxn>
                <a:cxn ang="0">
                  <a:pos x="56" y="86"/>
                </a:cxn>
                <a:cxn ang="0">
                  <a:pos x="48" y="74"/>
                </a:cxn>
                <a:cxn ang="0">
                  <a:pos x="26" y="62"/>
                </a:cxn>
                <a:cxn ang="0">
                  <a:pos x="16" y="56"/>
                </a:cxn>
                <a:cxn ang="0">
                  <a:pos x="2" y="40"/>
                </a:cxn>
                <a:cxn ang="0">
                  <a:pos x="2" y="30"/>
                </a:cxn>
                <a:cxn ang="0">
                  <a:pos x="4" y="18"/>
                </a:cxn>
                <a:cxn ang="0">
                  <a:pos x="14" y="8"/>
                </a:cxn>
                <a:cxn ang="0">
                  <a:pos x="38" y="0"/>
                </a:cxn>
                <a:cxn ang="0">
                  <a:pos x="50" y="2"/>
                </a:cxn>
                <a:cxn ang="0">
                  <a:pos x="62" y="6"/>
                </a:cxn>
                <a:cxn ang="0">
                  <a:pos x="64" y="30"/>
                </a:cxn>
                <a:cxn ang="0">
                  <a:pos x="54" y="16"/>
                </a:cxn>
                <a:cxn ang="0">
                  <a:pos x="40" y="8"/>
                </a:cxn>
                <a:cxn ang="0">
                  <a:pos x="34" y="8"/>
                </a:cxn>
                <a:cxn ang="0">
                  <a:pos x="20" y="14"/>
                </a:cxn>
                <a:cxn ang="0">
                  <a:pos x="16" y="26"/>
                </a:cxn>
                <a:cxn ang="0">
                  <a:pos x="16" y="32"/>
                </a:cxn>
                <a:cxn ang="0">
                  <a:pos x="28" y="44"/>
                </a:cxn>
                <a:cxn ang="0">
                  <a:pos x="40" y="48"/>
                </a:cxn>
                <a:cxn ang="0">
                  <a:pos x="62" y="62"/>
                </a:cxn>
                <a:cxn ang="0">
                  <a:pos x="70" y="72"/>
                </a:cxn>
                <a:cxn ang="0">
                  <a:pos x="72" y="86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02"/>
            <p:cNvSpPr>
              <a:spLocks/>
            </p:cNvSpPr>
            <p:nvPr/>
          </p:nvSpPr>
          <p:spPr bwMode="auto">
            <a:xfrm>
              <a:off x="1921" y="1414"/>
              <a:ext cx="26" cy="11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2" y="2"/>
                </a:cxn>
                <a:cxn ang="0">
                  <a:pos x="20" y="8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22" y="116"/>
                </a:cxn>
                <a:cxn ang="0">
                  <a:pos x="26" y="118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2" y="116"/>
                </a:cxn>
                <a:cxn ang="0">
                  <a:pos x="4" y="11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03"/>
            <p:cNvSpPr>
              <a:spLocks/>
            </p:cNvSpPr>
            <p:nvPr/>
          </p:nvSpPr>
          <p:spPr bwMode="auto">
            <a:xfrm>
              <a:off x="1955" y="1414"/>
              <a:ext cx="92" cy="118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56" y="110"/>
                </a:cxn>
                <a:cxn ang="0">
                  <a:pos x="56" y="110"/>
                </a:cxn>
                <a:cxn ang="0">
                  <a:pos x="56" y="116"/>
                </a:cxn>
                <a:cxn ang="0">
                  <a:pos x="60" y="118"/>
                </a:cxn>
                <a:cxn ang="0">
                  <a:pos x="34" y="118"/>
                </a:cxn>
                <a:cxn ang="0">
                  <a:pos x="34" y="118"/>
                </a:cxn>
                <a:cxn ang="0">
                  <a:pos x="38" y="116"/>
                </a:cxn>
                <a:cxn ang="0">
                  <a:pos x="38" y="110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1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92" y="0"/>
                </a:cxn>
                <a:cxn ang="0">
                  <a:pos x="92" y="16"/>
                </a:cxn>
                <a:cxn ang="0">
                  <a:pos x="92" y="16"/>
                </a:cxn>
                <a:cxn ang="0">
                  <a:pos x="90" y="12"/>
                </a:cxn>
                <a:cxn ang="0">
                  <a:pos x="84" y="10"/>
                </a:cxn>
                <a:cxn ang="0">
                  <a:pos x="84" y="10"/>
                </a:cxn>
                <a:cxn ang="0">
                  <a:pos x="56" y="8"/>
                </a:cxn>
                <a:cxn ang="0">
                  <a:pos x="56" y="8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04"/>
            <p:cNvSpPr>
              <a:spLocks/>
            </p:cNvSpPr>
            <p:nvPr/>
          </p:nvSpPr>
          <p:spPr bwMode="auto">
            <a:xfrm>
              <a:off x="2051" y="1414"/>
              <a:ext cx="100" cy="118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00" y="0"/>
                </a:cxn>
                <a:cxn ang="0">
                  <a:pos x="92" y="4"/>
                </a:cxn>
                <a:cxn ang="0">
                  <a:pos x="88" y="10"/>
                </a:cxn>
                <a:cxn ang="0">
                  <a:pos x="60" y="62"/>
                </a:cxn>
                <a:cxn ang="0">
                  <a:pos x="60" y="110"/>
                </a:cxn>
                <a:cxn ang="0">
                  <a:pos x="60" y="110"/>
                </a:cxn>
                <a:cxn ang="0">
                  <a:pos x="62" y="116"/>
                </a:cxn>
                <a:cxn ang="0">
                  <a:pos x="68" y="118"/>
                </a:cxn>
                <a:cxn ang="0">
                  <a:pos x="38" y="118"/>
                </a:cxn>
                <a:cxn ang="0">
                  <a:pos x="38" y="118"/>
                </a:cxn>
                <a:cxn ang="0">
                  <a:pos x="42" y="116"/>
                </a:cxn>
                <a:cxn ang="0">
                  <a:pos x="44" y="114"/>
                </a:cxn>
                <a:cxn ang="0">
                  <a:pos x="44" y="110"/>
                </a:cxn>
                <a:cxn ang="0">
                  <a:pos x="44" y="62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32" y="10"/>
                </a:cxn>
                <a:cxn ang="0">
                  <a:pos x="56" y="54"/>
                </a:cxn>
                <a:cxn ang="0">
                  <a:pos x="80" y="8"/>
                </a:cxn>
                <a:cxn ang="0">
                  <a:pos x="80" y="8"/>
                </a:cxn>
                <a:cxn ang="0">
                  <a:pos x="80" y="4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05"/>
            <p:cNvSpPr>
              <a:spLocks noEditPoints="1"/>
            </p:cNvSpPr>
            <p:nvPr/>
          </p:nvSpPr>
          <p:spPr bwMode="auto">
            <a:xfrm>
              <a:off x="2203" y="1412"/>
              <a:ext cx="110" cy="122"/>
            </a:xfrm>
            <a:custGeom>
              <a:avLst/>
              <a:gdLst/>
              <a:ahLst/>
              <a:cxnLst>
                <a:cxn ang="0">
                  <a:pos x="54" y="122"/>
                </a:cxn>
                <a:cxn ang="0">
                  <a:pos x="34" y="116"/>
                </a:cxn>
                <a:cxn ang="0">
                  <a:pos x="16" y="104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10" y="28"/>
                </a:cxn>
                <a:cxn ang="0">
                  <a:pos x="24" y="10"/>
                </a:cxn>
                <a:cxn ang="0">
                  <a:pos x="44" y="2"/>
                </a:cxn>
                <a:cxn ang="0">
                  <a:pos x="58" y="0"/>
                </a:cxn>
                <a:cxn ang="0">
                  <a:pos x="76" y="4"/>
                </a:cxn>
                <a:cxn ang="0">
                  <a:pos x="94" y="16"/>
                </a:cxn>
                <a:cxn ang="0">
                  <a:pos x="106" y="36"/>
                </a:cxn>
                <a:cxn ang="0">
                  <a:pos x="110" y="62"/>
                </a:cxn>
                <a:cxn ang="0">
                  <a:pos x="110" y="76"/>
                </a:cxn>
                <a:cxn ang="0">
                  <a:pos x="100" y="98"/>
                </a:cxn>
                <a:cxn ang="0">
                  <a:pos x="84" y="114"/>
                </a:cxn>
                <a:cxn ang="0">
                  <a:pos x="64" y="122"/>
                </a:cxn>
                <a:cxn ang="0">
                  <a:pos x="54" y="122"/>
                </a:cxn>
                <a:cxn ang="0">
                  <a:pos x="18" y="58"/>
                </a:cxn>
                <a:cxn ang="0">
                  <a:pos x="22" y="84"/>
                </a:cxn>
                <a:cxn ang="0">
                  <a:pos x="30" y="100"/>
                </a:cxn>
                <a:cxn ang="0">
                  <a:pos x="42" y="110"/>
                </a:cxn>
                <a:cxn ang="0">
                  <a:pos x="56" y="114"/>
                </a:cxn>
                <a:cxn ang="0">
                  <a:pos x="64" y="112"/>
                </a:cxn>
                <a:cxn ang="0">
                  <a:pos x="78" y="106"/>
                </a:cxn>
                <a:cxn ang="0">
                  <a:pos x="86" y="92"/>
                </a:cxn>
                <a:cxn ang="0">
                  <a:pos x="92" y="74"/>
                </a:cxn>
                <a:cxn ang="0">
                  <a:pos x="92" y="62"/>
                </a:cxn>
                <a:cxn ang="0">
                  <a:pos x="90" y="40"/>
                </a:cxn>
                <a:cxn ang="0">
                  <a:pos x="82" y="22"/>
                </a:cxn>
                <a:cxn ang="0">
                  <a:pos x="72" y="12"/>
                </a:cxn>
                <a:cxn ang="0">
                  <a:pos x="56" y="8"/>
                </a:cxn>
                <a:cxn ang="0">
                  <a:pos x="48" y="8"/>
                </a:cxn>
                <a:cxn ang="0">
                  <a:pos x="34" y="16"/>
                </a:cxn>
                <a:cxn ang="0">
                  <a:pos x="24" y="28"/>
                </a:cxn>
                <a:cxn ang="0">
                  <a:pos x="20" y="46"/>
                </a:cxn>
                <a:cxn ang="0">
                  <a:pos x="18" y="58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06"/>
            <p:cNvSpPr>
              <a:spLocks/>
            </p:cNvSpPr>
            <p:nvPr/>
          </p:nvSpPr>
          <p:spPr bwMode="auto">
            <a:xfrm>
              <a:off x="2325" y="1414"/>
              <a:ext cx="70" cy="118"/>
            </a:xfrm>
            <a:custGeom>
              <a:avLst/>
              <a:gdLst/>
              <a:ahLst/>
              <a:cxnLst>
                <a:cxn ang="0">
                  <a:pos x="26" y="118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4" y="116"/>
                </a:cxn>
                <a:cxn ang="0">
                  <a:pos x="4" y="11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64" y="10"/>
                </a:cxn>
                <a:cxn ang="0">
                  <a:pos x="54" y="8"/>
                </a:cxn>
                <a:cxn ang="0">
                  <a:pos x="54" y="8"/>
                </a:cxn>
                <a:cxn ang="0">
                  <a:pos x="22" y="8"/>
                </a:cxn>
                <a:cxn ang="0">
                  <a:pos x="22" y="48"/>
                </a:cxn>
                <a:cxn ang="0">
                  <a:pos x="50" y="48"/>
                </a:cxn>
                <a:cxn ang="0">
                  <a:pos x="50" y="48"/>
                </a:cxn>
                <a:cxn ang="0">
                  <a:pos x="54" y="46"/>
                </a:cxn>
                <a:cxn ang="0">
                  <a:pos x="56" y="44"/>
                </a:cxn>
                <a:cxn ang="0">
                  <a:pos x="56" y="62"/>
                </a:cxn>
                <a:cxn ang="0">
                  <a:pos x="56" y="62"/>
                </a:cxn>
                <a:cxn ang="0">
                  <a:pos x="54" y="58"/>
                </a:cxn>
                <a:cxn ang="0">
                  <a:pos x="50" y="58"/>
                </a:cxn>
                <a:cxn ang="0">
                  <a:pos x="22" y="58"/>
                </a:cxn>
                <a:cxn ang="0">
                  <a:pos x="22" y="110"/>
                </a:cxn>
                <a:cxn ang="0">
                  <a:pos x="22" y="110"/>
                </a:cxn>
                <a:cxn ang="0">
                  <a:pos x="22" y="116"/>
                </a:cxn>
                <a:cxn ang="0">
                  <a:pos x="26" y="118"/>
                </a:cxn>
                <a:cxn ang="0">
                  <a:pos x="26" y="118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123115"/>
            <a:ext cx="8229600" cy="742950"/>
          </a:xfrm>
        </p:spPr>
        <p:txBody>
          <a:bodyPr>
            <a:normAutofit/>
          </a:bodyPr>
          <a:lstStyle/>
          <a:p>
            <a:r>
              <a:rPr lang="en-GB" dirty="0" smtClean="0"/>
              <a:t>Contributions to Response Loss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1500" dirty="0" smtClean="0"/>
              <a:t>Ionisation (</a:t>
            </a:r>
            <a:r>
              <a:rPr lang="en-GB" sz="1500" dirty="0" err="1" smtClean="0"/>
              <a:t>dE</a:t>
            </a:r>
            <a:r>
              <a:rPr lang="en-GB" sz="1500" dirty="0" smtClean="0"/>
              <a:t>/</a:t>
            </a:r>
            <a:r>
              <a:rPr lang="en-GB" sz="1500" dirty="0" err="1" smtClean="0"/>
              <a:t>dx</a:t>
            </a:r>
            <a:r>
              <a:rPr lang="en-GB" sz="1500" dirty="0" smtClean="0"/>
              <a:t>) damage:</a:t>
            </a:r>
          </a:p>
          <a:p>
            <a:pPr lvl="1"/>
            <a:r>
              <a:rPr lang="en-GB" sz="1200" dirty="0" smtClean="0"/>
              <a:t>Occurs due to creation of colour centres.</a:t>
            </a:r>
          </a:p>
          <a:p>
            <a:pPr lvl="1"/>
            <a:r>
              <a:rPr lang="en-GB" sz="1200" dirty="0" smtClean="0"/>
              <a:t>Spontaneous annealing at room temperature.</a:t>
            </a:r>
          </a:p>
          <a:p>
            <a:r>
              <a:rPr lang="en-GB" sz="1500" dirty="0" err="1" smtClean="0"/>
              <a:t>Hadron</a:t>
            </a:r>
            <a:r>
              <a:rPr lang="en-GB" sz="1500" dirty="0" smtClean="0"/>
              <a:t> damage:</a:t>
            </a:r>
          </a:p>
          <a:p>
            <a:pPr lvl="1"/>
            <a:r>
              <a:rPr lang="en-GB" sz="1200" dirty="0" smtClean="0"/>
              <a:t>Hadrons hitting nuclei and causing crystal lattice damage, reducing the crystal transparency.</a:t>
            </a:r>
          </a:p>
          <a:p>
            <a:pPr lvl="1"/>
            <a:r>
              <a:rPr lang="en-GB" sz="1200" dirty="0" smtClean="0"/>
              <a:t>Anneals only at high (~300 °C) temperature.</a:t>
            </a:r>
          </a:p>
          <a:p>
            <a:pPr lvl="1"/>
            <a:r>
              <a:rPr lang="en-GB" sz="1200" dirty="0" smtClean="0"/>
              <a:t>Considered permanent in ECAL.</a:t>
            </a:r>
          </a:p>
          <a:p>
            <a:r>
              <a:rPr lang="en-GB" sz="1500" dirty="0" smtClean="0"/>
              <a:t>VPT conditioning</a:t>
            </a:r>
          </a:p>
          <a:p>
            <a:pPr lvl="1"/>
            <a:r>
              <a:rPr lang="en-GB" sz="1200" dirty="0" smtClean="0"/>
              <a:t>Predicted to lose ~30% response due to the absorption of the residual gas in the imperfect vacuum on the photocathode.</a:t>
            </a:r>
          </a:p>
          <a:p>
            <a:pPr lvl="1"/>
            <a:r>
              <a:rPr lang="en-GB" sz="1200" dirty="0" smtClean="0"/>
              <a:t>Linear recovery of ~10% per year.</a:t>
            </a:r>
          </a:p>
          <a:p>
            <a:r>
              <a:rPr lang="en-GB" sz="1500" dirty="0" smtClean="0"/>
              <a:t>VPT faceplate darkening</a:t>
            </a:r>
          </a:p>
          <a:p>
            <a:pPr lvl="1"/>
            <a:r>
              <a:rPr lang="en-GB" sz="1200" dirty="0" smtClean="0"/>
              <a:t>Occurs due to creation of colour centres.</a:t>
            </a:r>
          </a:p>
          <a:p>
            <a:pPr lvl="1"/>
            <a:r>
              <a:rPr lang="en-GB" sz="1200" dirty="0" smtClean="0"/>
              <a:t>Irreversible; expected to contribute up to 10% to the response loss.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10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 Data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Data collected by ECAL laser calibration system:</a:t>
            </a:r>
          </a:p>
          <a:p>
            <a:pPr lvl="1"/>
            <a:r>
              <a:rPr lang="en-GB" dirty="0" smtClean="0"/>
              <a:t>Use blue laser light of </a:t>
            </a:r>
            <a:r>
              <a:rPr lang="el-GR" dirty="0" smtClean="0"/>
              <a:t>λ</a:t>
            </a:r>
            <a:r>
              <a:rPr lang="en-GB" dirty="0" smtClean="0"/>
              <a:t> = 447 nm.</a:t>
            </a:r>
          </a:p>
          <a:p>
            <a:pPr lvl="1"/>
            <a:r>
              <a:rPr lang="en-GB" dirty="0" smtClean="0"/>
              <a:t>Measured every 45 min over the 75 848 crystals.</a:t>
            </a:r>
          </a:p>
          <a:p>
            <a:pPr lvl="1"/>
            <a:r>
              <a:rPr lang="en-GB" dirty="0" smtClean="0"/>
              <a:t>Normalised to the response in March 2011.</a:t>
            </a:r>
          </a:p>
          <a:p>
            <a:r>
              <a:rPr lang="en-GB" dirty="0" smtClean="0"/>
              <a:t>Purpose – to normalise ECAL physics response.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11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 Response Loss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2955780"/>
          </a:xfrm>
        </p:spPr>
        <p:txBody>
          <a:bodyPr>
            <a:normAutofit/>
          </a:bodyPr>
          <a:lstStyle/>
          <a:p>
            <a:r>
              <a:rPr lang="en-GB" sz="1500" dirty="0" smtClean="0"/>
              <a:t>Response to laser light</a:t>
            </a:r>
            <a:br>
              <a:rPr lang="en-GB" sz="1500" dirty="0" smtClean="0"/>
            </a:br>
            <a:r>
              <a:rPr lang="en-GB" sz="1500" dirty="0" smtClean="0"/>
              <a:t>(447 nm) with respect to unity in March 2011.</a:t>
            </a:r>
          </a:p>
          <a:p>
            <a:r>
              <a:rPr lang="en-GB" sz="1500" dirty="0" smtClean="0"/>
              <a:t>|</a:t>
            </a:r>
            <a:r>
              <a:rPr lang="el-GR" sz="1500" dirty="0" smtClean="0"/>
              <a:t>η</a:t>
            </a:r>
            <a:r>
              <a:rPr lang="en-GB" sz="1500" dirty="0" smtClean="0"/>
              <a:t>| &lt; 1.4 – barrel region;</a:t>
            </a:r>
            <a:br>
              <a:rPr lang="en-GB" sz="1500" dirty="0" smtClean="0"/>
            </a:br>
            <a:r>
              <a:rPr lang="en-GB" sz="1500" dirty="0" smtClean="0"/>
              <a:t>|</a:t>
            </a:r>
            <a:r>
              <a:rPr lang="el-GR" sz="1500" dirty="0" smtClean="0"/>
              <a:t>η</a:t>
            </a:r>
            <a:r>
              <a:rPr lang="en-GB" sz="1500" dirty="0" smtClean="0"/>
              <a:t>| &gt; 2.7 – crystals closest to the beam pipe.</a:t>
            </a:r>
            <a:endParaRPr lang="lt-LT" sz="1500" dirty="0" smtClean="0"/>
          </a:p>
          <a:p>
            <a:r>
              <a:rPr lang="lt-LT" sz="1500" dirty="0" smtClean="0"/>
              <a:t>Damage during LHC fills</a:t>
            </a:r>
            <a:r>
              <a:rPr lang="en-GB" sz="1500" dirty="0" smtClean="0"/>
              <a:t>;</a:t>
            </a:r>
            <a:endParaRPr lang="lt-LT" sz="1500" dirty="0" smtClean="0"/>
          </a:p>
          <a:p>
            <a:r>
              <a:rPr lang="lt-LT" sz="1500" dirty="0" smtClean="0"/>
              <a:t>Recovery during LHC</a:t>
            </a:r>
            <a:r>
              <a:rPr lang="en-GB" sz="1500" dirty="0" smtClean="0"/>
              <a:t/>
            </a:r>
            <a:br>
              <a:rPr lang="en-GB" sz="1500" dirty="0" smtClean="0"/>
            </a:br>
            <a:r>
              <a:rPr lang="lt-LT" sz="1500" dirty="0" smtClean="0"/>
              <a:t>off-periods</a:t>
            </a:r>
            <a:endParaRPr lang="en-GB" sz="1500" dirty="0" smtClean="0"/>
          </a:p>
          <a:p>
            <a:r>
              <a:rPr lang="en-GB" sz="1500" dirty="0" smtClean="0"/>
              <a:t>Channels in higher radiation levels have lower response.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12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" name="Content Placeholder 11" descr="histories_2011-2012-2015-2016_161212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400" y="915565"/>
            <a:ext cx="5507998" cy="3672000"/>
          </a:xfr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576144" y="3939902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1091880" imgH="457200" progId="Equation.3">
                  <p:embed/>
                </p:oleObj>
              </mc:Choice>
              <mc:Fallback>
                <p:oleObj name="Equation" r:id="rId4" imgW="109188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144" y="3939902"/>
                        <a:ext cx="1092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 Response Loss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171804"/>
          </a:xfrm>
        </p:spPr>
        <p:txBody>
          <a:bodyPr>
            <a:normAutofit/>
          </a:bodyPr>
          <a:lstStyle/>
          <a:p>
            <a:r>
              <a:rPr lang="en-GB" sz="1500" dirty="0" smtClean="0"/>
              <a:t>Response loss decomposition into 4 different components.</a:t>
            </a:r>
          </a:p>
          <a:p>
            <a:r>
              <a:rPr lang="en-GB" sz="1500" dirty="0" smtClean="0"/>
              <a:t>Predictions for |</a:t>
            </a:r>
            <a:r>
              <a:rPr lang="el-GR" sz="1500" dirty="0" smtClean="0"/>
              <a:t>η</a:t>
            </a:r>
            <a:r>
              <a:rPr lang="en-GB" sz="1500" dirty="0" smtClean="0"/>
              <a:t>| &gt; 2.7.</a:t>
            </a:r>
          </a:p>
          <a:p>
            <a:r>
              <a:rPr lang="en-GB" sz="1500" dirty="0" smtClean="0"/>
              <a:t>Vertical line corresponds to the integrated luminosity in CMS at the end of 2016.</a:t>
            </a:r>
          </a:p>
          <a:p>
            <a:r>
              <a:rPr lang="en-GB" sz="1500" dirty="0" smtClean="0"/>
              <a:t>Currently 3 effect play an important role:</a:t>
            </a:r>
          </a:p>
          <a:p>
            <a:pPr lvl="1"/>
            <a:r>
              <a:rPr lang="en-GB" sz="1200" dirty="0" err="1" smtClean="0"/>
              <a:t>dE</a:t>
            </a:r>
            <a:r>
              <a:rPr lang="en-GB" sz="1200" dirty="0" smtClean="0"/>
              <a:t>/</a:t>
            </a:r>
            <a:r>
              <a:rPr lang="en-GB" sz="1200" dirty="0" err="1" smtClean="0"/>
              <a:t>dx</a:t>
            </a:r>
            <a:r>
              <a:rPr lang="en-GB" sz="1200" dirty="0" smtClean="0"/>
              <a:t> damage;</a:t>
            </a:r>
          </a:p>
          <a:p>
            <a:pPr lvl="1"/>
            <a:r>
              <a:rPr lang="en-GB" sz="1200" dirty="0" err="1" smtClean="0"/>
              <a:t>Hadron</a:t>
            </a:r>
            <a:r>
              <a:rPr lang="en-GB" sz="1200" dirty="0" smtClean="0"/>
              <a:t> damage;</a:t>
            </a:r>
          </a:p>
          <a:p>
            <a:pPr lvl="1"/>
            <a:r>
              <a:rPr lang="en-GB" sz="1200" dirty="0" smtClean="0"/>
              <a:t>VPT conditioning.</a:t>
            </a:r>
          </a:p>
          <a:p>
            <a:endParaRPr lang="en-GB" sz="1500" dirty="0" smtClean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pic>
        <p:nvPicPr>
          <p:cNvPr id="9" name="Content Placeholder 8" descr="responseLosses_lumi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915566"/>
            <a:ext cx="5196412" cy="3816424"/>
          </a:xfr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13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Content Placeholder 17"/>
          <p:cNvSpPr txBox="1">
            <a:spLocks/>
          </p:cNvSpPr>
          <p:nvPr/>
        </p:nvSpPr>
        <p:spPr>
          <a:xfrm>
            <a:off x="5652120" y="4155926"/>
            <a:ext cx="3237750" cy="576064"/>
          </a:xfrm>
          <a:prstGeom prst="rect">
            <a:avLst/>
          </a:prstGeom>
        </p:spPr>
        <p:txBody>
          <a:bodyPr vert="horz" lIns="81633" tIns="40817" rIns="81633" bIns="40817" anchor="b">
            <a:normAutofit fontScale="85000" lnSpcReduction="10000"/>
          </a:bodyPr>
          <a:lstStyle/>
          <a:p>
            <a:pPr marL="244900" indent="-244900" algn="l" defTabSz="914400">
              <a:spcBef>
                <a:spcPts val="535"/>
              </a:spcBef>
              <a:buClr>
                <a:schemeClr val="accent1"/>
              </a:buClr>
              <a:buSzPct val="76000"/>
            </a:pPr>
            <a:r>
              <a:rPr lang="en-GB" sz="1200" i="1" dirty="0" smtClean="0">
                <a:solidFill>
                  <a:schemeClr val="tx2"/>
                </a:solidFill>
              </a:rPr>
              <a:t>	Image credit: Butler, A. (2014). Evolution of the CMS Electromagnetic Calorimeter </a:t>
            </a:r>
            <a:r>
              <a:rPr lang="en-GB" sz="1200" i="1" dirty="0" err="1" smtClean="0">
                <a:solidFill>
                  <a:schemeClr val="tx2"/>
                </a:solidFill>
              </a:rPr>
              <a:t>Endcap</a:t>
            </a:r>
            <a:r>
              <a:rPr lang="en-GB" sz="1200" i="1" dirty="0" smtClean="0">
                <a:solidFill>
                  <a:schemeClr val="tx2"/>
                </a:solidFill>
              </a:rPr>
              <a:t> Response at the LHC (Master’s Thesis) </a:t>
            </a:r>
            <a:endParaRPr kumimoji="0" lang="en-GB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123115"/>
            <a:ext cx="8229600" cy="742950"/>
          </a:xfrm>
        </p:spPr>
        <p:txBody>
          <a:bodyPr/>
          <a:lstStyle/>
          <a:p>
            <a:r>
              <a:rPr lang="en-GB" dirty="0" smtClean="0"/>
              <a:t>Project Outline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Analysing laser data to follow channel response </a:t>
            </a:r>
            <a:r>
              <a:rPr lang="lt-LT" dirty="0" smtClean="0"/>
              <a:t>over </a:t>
            </a:r>
            <a:r>
              <a:rPr lang="en-GB" dirty="0" smtClean="0"/>
              <a:t>time and</a:t>
            </a:r>
            <a:r>
              <a:rPr lang="lt-LT" dirty="0" smtClean="0"/>
              <a:t> </a:t>
            </a:r>
            <a:r>
              <a:rPr lang="en-GB" dirty="0" smtClean="0"/>
              <a:t>its dependence on </a:t>
            </a:r>
            <a:r>
              <a:rPr lang="el-GR" dirty="0" smtClean="0"/>
              <a:t>η</a:t>
            </a:r>
            <a:r>
              <a:rPr lang="en-GB" dirty="0" smtClean="0"/>
              <a:t>.</a:t>
            </a:r>
          </a:p>
          <a:p>
            <a:r>
              <a:rPr lang="en-GB" dirty="0" smtClean="0"/>
              <a:t>Modelling channel response recovery, calculating:</a:t>
            </a:r>
          </a:p>
          <a:p>
            <a:pPr lvl="1"/>
            <a:r>
              <a:rPr lang="en-GB" dirty="0" smtClean="0"/>
              <a:t>Recovery Time Constants</a:t>
            </a:r>
          </a:p>
          <a:p>
            <a:pPr lvl="1"/>
            <a:r>
              <a:rPr lang="en-GB" dirty="0" smtClean="0"/>
              <a:t>Projected recovery</a:t>
            </a:r>
          </a:p>
          <a:p>
            <a:r>
              <a:rPr lang="en-GB" dirty="0" smtClean="0"/>
              <a:t>Comparison between:</a:t>
            </a:r>
          </a:p>
          <a:p>
            <a:pPr lvl="1"/>
            <a:r>
              <a:rPr lang="en-GB" dirty="0" smtClean="0"/>
              <a:t>BTCP and SIC crystals</a:t>
            </a:r>
          </a:p>
          <a:p>
            <a:pPr lvl="1"/>
            <a:r>
              <a:rPr lang="en-GB" dirty="0" smtClean="0"/>
              <a:t>Same producer crystals in different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n-GB" dirty="0" smtClean="0"/>
              <a:t> regions</a:t>
            </a:r>
          </a:p>
          <a:p>
            <a:r>
              <a:rPr lang="en-GB" dirty="0" smtClean="0"/>
              <a:t>Comparison of the findings with crystal and VPT properties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14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47868"/>
          </a:xfrm>
        </p:spPr>
        <p:txBody>
          <a:bodyPr>
            <a:normAutofit/>
          </a:bodyPr>
          <a:lstStyle/>
          <a:p>
            <a:r>
              <a:rPr lang="en-GB" sz="1500" dirty="0" smtClean="0"/>
              <a:t>~60% of H → ZZ* → 4l events involve the </a:t>
            </a:r>
            <a:r>
              <a:rPr lang="en-GB" sz="1500" dirty="0" err="1" smtClean="0"/>
              <a:t>endcaps</a:t>
            </a:r>
            <a:r>
              <a:rPr lang="en-GB" sz="1500" dirty="0" smtClean="0"/>
              <a:t>.</a:t>
            </a:r>
          </a:p>
          <a:p>
            <a:r>
              <a:rPr lang="en-GB" sz="1500" dirty="0" smtClean="0"/>
              <a:t>Losing response in parts of EE – losing some events.</a:t>
            </a:r>
          </a:p>
          <a:p>
            <a:r>
              <a:rPr lang="en-GB" sz="1500" dirty="0" smtClean="0"/>
              <a:t>Predictions for EE crystals before Phase II Upgrade.</a:t>
            </a:r>
          </a:p>
          <a:p>
            <a:r>
              <a:rPr lang="en-GB" sz="1500" dirty="0" smtClean="0"/>
              <a:t>Insight into EB crystal behaviour in the future.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9" name="Content Placeholder 8" descr="acceptance-line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5567"/>
            <a:ext cx="4186808" cy="3467861"/>
          </a:xfrm>
        </p:spPr>
      </p:pic>
      <p:sp>
        <p:nvSpPr>
          <p:cNvPr id="10" name="TextBox 9"/>
          <p:cNvSpPr txBox="1"/>
          <p:nvPr/>
        </p:nvSpPr>
        <p:spPr>
          <a:xfrm>
            <a:off x="467544" y="4371950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Acceptance of H → </a:t>
            </a:r>
            <a:r>
              <a:rPr lang="lt-LT" sz="1400" i="1" dirty="0" smtClean="0"/>
              <a:t>ZZ*</a:t>
            </a:r>
            <a:r>
              <a:rPr lang="en-GB" sz="1400" i="1" dirty="0" smtClean="0"/>
              <a:t> → 4l events as a function of </a:t>
            </a:r>
            <a:r>
              <a:rPr lang="el-GR" sz="1400" i="1" dirty="0" smtClean="0"/>
              <a:t>η</a:t>
            </a:r>
            <a:r>
              <a:rPr lang="en-GB" sz="1400" i="1" dirty="0" smtClean="0"/>
              <a:t> coverage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9702"/>
            <a:ext cx="6858000" cy="864096"/>
          </a:xfrm>
        </p:spPr>
        <p:txBody>
          <a:bodyPr>
            <a:normAutofit/>
          </a:bodyPr>
          <a:lstStyle/>
          <a:p>
            <a:pPr algn="ctr"/>
            <a:r>
              <a:rPr lang="en-GB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Laser Data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95401" y="3200400"/>
            <a:ext cx="6781800" cy="1027534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Crystals Used in the Study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r>
              <a:rPr lang="en-GB" sz="1500" dirty="0" smtClean="0"/>
              <a:t>Each </a:t>
            </a:r>
            <a:r>
              <a:rPr lang="en-GB" sz="1500" dirty="0" err="1" smtClean="0"/>
              <a:t>endcap</a:t>
            </a:r>
            <a:r>
              <a:rPr lang="en-GB" sz="1500" dirty="0" smtClean="0"/>
              <a:t> 100 crystals in diameter.</a:t>
            </a:r>
          </a:p>
          <a:p>
            <a:r>
              <a:rPr lang="en-GB" sz="1500" dirty="0" smtClean="0"/>
              <a:t>1 crystal corresponds to 1 unit in x and y.</a:t>
            </a:r>
          </a:p>
          <a:p>
            <a:r>
              <a:rPr lang="en-GB" sz="1500" dirty="0" smtClean="0"/>
              <a:t>Two crystal producers:</a:t>
            </a:r>
          </a:p>
          <a:p>
            <a:pPr lvl="1"/>
            <a:r>
              <a:rPr lang="en-GB" sz="1200" dirty="0" smtClean="0"/>
              <a:t>BTCP (green)</a:t>
            </a:r>
          </a:p>
          <a:p>
            <a:pPr lvl="1"/>
            <a:r>
              <a:rPr lang="en-GB" sz="1200" dirty="0" smtClean="0"/>
              <a:t>SIC (red)</a:t>
            </a:r>
          </a:p>
          <a:p>
            <a:r>
              <a:rPr lang="en-GB" sz="1500" dirty="0" smtClean="0"/>
              <a:t>Five crystal sets used for:</a:t>
            </a:r>
          </a:p>
          <a:p>
            <a:pPr lvl="1"/>
            <a:r>
              <a:rPr lang="en-GB" sz="1200" dirty="0" smtClean="0"/>
              <a:t>Comparison between BTCP and SIC</a:t>
            </a:r>
          </a:p>
          <a:p>
            <a:pPr lvl="1"/>
            <a:r>
              <a:rPr lang="en-GB" sz="1200" dirty="0" smtClean="0"/>
              <a:t>Comparison between </a:t>
            </a:r>
            <a:r>
              <a:rPr lang="el-GR" sz="1200" dirty="0" smtClean="0"/>
              <a:t>η</a:t>
            </a:r>
            <a:r>
              <a:rPr lang="en-GB" sz="1200" dirty="0" smtClean="0"/>
              <a:t> regions</a:t>
            </a:r>
          </a:p>
          <a:p>
            <a:pPr lvl="1"/>
            <a:r>
              <a:rPr lang="en-GB" sz="1200" dirty="0" smtClean="0"/>
              <a:t>Comparison between EE- and EE+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pic>
        <p:nvPicPr>
          <p:cNvPr id="10" name="Content Placeholder 9" descr="xtalPositionsBTCPvsSIC_5sets_let5-1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93" y="1203598"/>
            <a:ext cx="5787763" cy="3024336"/>
          </a:xfr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of BTCP and SIC crystals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500" dirty="0" smtClean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pic>
        <p:nvPicPr>
          <p:cNvPr id="10" name="Content Placeholder 9" descr="final_lasRespBTCPvsSICwithDiff_lumiION_full_let2_ion4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82000"/>
            <a:ext cx="5648832" cy="3888432"/>
          </a:xfr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of BTCP and SIC crystals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r>
              <a:rPr lang="lt-LT" sz="1500" dirty="0" smtClean="0"/>
              <a:t>Similarities:</a:t>
            </a:r>
          </a:p>
          <a:p>
            <a:pPr lvl="1"/>
            <a:r>
              <a:rPr lang="en-GB" sz="1200" dirty="0" smtClean="0"/>
              <a:t>Relationship between the channel response and the luminosity</a:t>
            </a:r>
          </a:p>
          <a:p>
            <a:pPr lvl="1"/>
            <a:r>
              <a:rPr lang="en-GB" sz="1200" dirty="0" smtClean="0"/>
              <a:t>Correlation between BTCP and SIC crystals</a:t>
            </a:r>
            <a:endParaRPr lang="lt-LT" sz="1200" dirty="0" smtClean="0"/>
          </a:p>
          <a:p>
            <a:r>
              <a:rPr lang="lt-LT" sz="1500" dirty="0" smtClean="0"/>
              <a:t>Differences:</a:t>
            </a:r>
            <a:endParaRPr lang="en-GB" sz="1500" dirty="0" smtClean="0"/>
          </a:p>
          <a:p>
            <a:pPr lvl="1"/>
            <a:r>
              <a:rPr lang="en-GB" sz="1200" dirty="0" smtClean="0"/>
              <a:t>Differences in the rates of damage and annealing during and outside the LHC fills</a:t>
            </a:r>
          </a:p>
          <a:p>
            <a:pPr lvl="1"/>
            <a:r>
              <a:rPr lang="en-GB" sz="1200" dirty="0" smtClean="0"/>
              <a:t>Long term crystal behaviour</a:t>
            </a:r>
          </a:p>
          <a:p>
            <a:pPr lvl="1"/>
            <a:r>
              <a:rPr lang="en-GB" sz="1200" dirty="0" smtClean="0"/>
              <a:t>Response of the SIC channels is consistently lower than that of the BTCP channels.</a:t>
            </a:r>
          </a:p>
          <a:p>
            <a:endParaRPr lang="en-GB" sz="1500" dirty="0" smtClean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pic>
        <p:nvPicPr>
          <p:cNvPr id="10" name="Content Placeholder 9" descr="final_lasRespBTCPvsSICwithDiff_lumiION_full_let2_ion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82000"/>
            <a:ext cx="5648832" cy="3888432"/>
          </a:xfr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19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9702"/>
            <a:ext cx="6858000" cy="864096"/>
          </a:xfrm>
        </p:spPr>
        <p:txBody>
          <a:bodyPr>
            <a:normAutofit/>
          </a:bodyPr>
          <a:lstStyle/>
          <a:p>
            <a:pPr algn="ctr"/>
            <a:r>
              <a:rPr lang="en-GB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itchFamily="34" charset="0"/>
              </a:rPr>
              <a:t>CMS Detector</a:t>
            </a:r>
            <a:endParaRPr lang="en-GB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95401" y="3200400"/>
            <a:ext cx="6781800" cy="1027534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of Different </a:t>
            </a:r>
            <a:r>
              <a:rPr lang="el-GR" dirty="0" smtClean="0"/>
              <a:t>η</a:t>
            </a:r>
            <a:r>
              <a:rPr lang="en-GB" dirty="0" smtClean="0"/>
              <a:t> Regions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endParaRPr lang="en-GB" sz="1500" dirty="0" smtClean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pic>
        <p:nvPicPr>
          <p:cNvPr id="10" name="Content Placeholder 9" descr="final_lasRespSICvsSICinmost_withDiff_lumiION_full_let2_ion4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82000"/>
            <a:ext cx="5648832" cy="3888432"/>
          </a:xfr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of Different </a:t>
            </a:r>
            <a:r>
              <a:rPr lang="el-GR" dirty="0" smtClean="0"/>
              <a:t>η</a:t>
            </a:r>
            <a:r>
              <a:rPr lang="en-GB" dirty="0" smtClean="0"/>
              <a:t> Regions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r>
              <a:rPr lang="en-GB" sz="1500" dirty="0" smtClean="0"/>
              <a:t>Similarities:</a:t>
            </a:r>
          </a:p>
          <a:p>
            <a:pPr lvl="1"/>
            <a:r>
              <a:rPr lang="en-GB" sz="1200" dirty="0" smtClean="0"/>
              <a:t>Relationship between the channel response and the luminosity</a:t>
            </a:r>
          </a:p>
          <a:p>
            <a:pPr lvl="1"/>
            <a:r>
              <a:rPr lang="en-GB" sz="1200" dirty="0" smtClean="0"/>
              <a:t>Recovery level decreases as the channel response decreases</a:t>
            </a:r>
          </a:p>
          <a:p>
            <a:r>
              <a:rPr lang="en-GB" sz="1500" dirty="0" smtClean="0"/>
              <a:t>Differences:</a:t>
            </a:r>
          </a:p>
          <a:p>
            <a:pPr lvl="1"/>
            <a:r>
              <a:rPr lang="en-GB" sz="1200" dirty="0" smtClean="0"/>
              <a:t>Response loss depends on </a:t>
            </a:r>
            <a:r>
              <a:rPr lang="el-GR" sz="1200" dirty="0" smtClean="0"/>
              <a:t>η</a:t>
            </a:r>
            <a:endParaRPr lang="en-GB" sz="1200" dirty="0" smtClean="0"/>
          </a:p>
          <a:p>
            <a:pPr lvl="1"/>
            <a:r>
              <a:rPr lang="en-GB" sz="1200" dirty="0" smtClean="0"/>
              <a:t>Channels at higher </a:t>
            </a:r>
            <a:r>
              <a:rPr lang="el-GR" sz="1200" dirty="0" smtClean="0"/>
              <a:t>η</a:t>
            </a:r>
            <a:r>
              <a:rPr lang="en-GB" sz="1200" dirty="0" smtClean="0"/>
              <a:t> recover less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pic>
        <p:nvPicPr>
          <p:cNvPr id="10" name="Content Placeholder 9" descr="final_lasRespSICvsSICinmost_withDiff_lumiION_full_let2_ion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82000"/>
            <a:ext cx="5648832" cy="3888432"/>
          </a:xfr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 Response Overview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Qualitatively same trends for all crystals.</a:t>
            </a:r>
          </a:p>
          <a:p>
            <a:r>
              <a:rPr lang="en-GB" dirty="0" smtClean="0"/>
              <a:t>BTCP response higher than SIC.</a:t>
            </a:r>
          </a:p>
          <a:p>
            <a:r>
              <a:rPr lang="en-GB" dirty="0" smtClean="0"/>
              <a:t>BTCP crystals have higher recovery levels than SIC in the same </a:t>
            </a:r>
            <a:r>
              <a:rPr lang="el-GR" dirty="0" smtClean="0"/>
              <a:t>η</a:t>
            </a:r>
            <a:r>
              <a:rPr lang="en-GB" dirty="0" smtClean="0"/>
              <a:t> region.</a:t>
            </a:r>
          </a:p>
          <a:p>
            <a:r>
              <a:rPr lang="en-GB" dirty="0" smtClean="0"/>
              <a:t>Channel response and recovery levels depend on</a:t>
            </a:r>
            <a:r>
              <a:rPr lang="el-GR" dirty="0" smtClean="0"/>
              <a:t> η</a:t>
            </a:r>
            <a:r>
              <a:rPr lang="en-GB" dirty="0" smtClean="0"/>
              <a:t> and hence the radiation levels.</a:t>
            </a:r>
          </a:p>
          <a:p>
            <a:r>
              <a:rPr lang="en-GB" dirty="0" smtClean="0"/>
              <a:t>Channels in EE+ were found to have the same trends with their channel response lower by ~0.025.</a:t>
            </a:r>
          </a:p>
          <a:p>
            <a:endParaRPr lang="en-GB" dirty="0" smtClean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22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9702"/>
            <a:ext cx="6858000" cy="864096"/>
          </a:xfrm>
        </p:spPr>
        <p:txBody>
          <a:bodyPr>
            <a:normAutofit/>
          </a:bodyPr>
          <a:lstStyle/>
          <a:p>
            <a:pPr algn="ctr"/>
            <a:r>
              <a:rPr lang="en-GB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Crystal Recovery Modelling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95401" y="3200400"/>
            <a:ext cx="6781800" cy="1027534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23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Crystal Annealing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Recovery process:</a:t>
            </a:r>
          </a:p>
          <a:p>
            <a:pPr lvl="1"/>
            <a:r>
              <a:rPr lang="en-GB" dirty="0" smtClean="0"/>
              <a:t>Most recovery due to </a:t>
            </a:r>
            <a:r>
              <a:rPr lang="en-GB" dirty="0" err="1" smtClean="0"/>
              <a:t>dE</a:t>
            </a:r>
            <a:r>
              <a:rPr lang="en-GB" dirty="0" smtClean="0"/>
              <a:t>/</a:t>
            </a:r>
            <a:r>
              <a:rPr lang="en-GB" dirty="0" err="1" smtClean="0"/>
              <a:t>dx</a:t>
            </a:r>
            <a:r>
              <a:rPr lang="en-GB" dirty="0" smtClean="0"/>
              <a:t>;</a:t>
            </a:r>
          </a:p>
          <a:p>
            <a:pPr lvl="1"/>
            <a:r>
              <a:rPr lang="en-GB" dirty="0" smtClean="0"/>
              <a:t>Colour centres anneal at room temperature;</a:t>
            </a:r>
          </a:p>
          <a:p>
            <a:pPr lvl="1"/>
            <a:r>
              <a:rPr lang="en-GB" dirty="0" smtClean="0"/>
              <a:t>Thermal process can be described by an exponential function;</a:t>
            </a:r>
          </a:p>
          <a:p>
            <a:pPr lvl="1"/>
            <a:r>
              <a:rPr lang="en-GB" dirty="0" smtClean="0"/>
              <a:t>VPT recovery negligible.</a:t>
            </a:r>
          </a:p>
          <a:p>
            <a:r>
              <a:rPr lang="en-GB" dirty="0" smtClean="0"/>
              <a:t>Single exponential formula used: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l-GR" dirty="0" smtClean="0"/>
              <a:t>τ</a:t>
            </a:r>
            <a:r>
              <a:rPr lang="en-GB" dirty="0" smtClean="0"/>
              <a:t> - Recovery Time Constant (RTC).</a:t>
            </a:r>
          </a:p>
          <a:p>
            <a:r>
              <a:rPr lang="en-GB" dirty="0" smtClean="0"/>
              <a:t>The </a:t>
            </a:r>
            <a:r>
              <a:rPr lang="en-GB" dirty="0" smtClean="0">
                <a:cs typeface="Arial" pitchFamily="34" charset="0"/>
              </a:rPr>
              <a:t>data were fit using ROOT least </a:t>
            </a:r>
            <a:r>
              <a:rPr lang="el-GR" dirty="0" smtClean="0">
                <a:cs typeface="Arial" pitchFamily="34" charset="0"/>
              </a:rPr>
              <a:t>χ</a:t>
            </a:r>
            <a:r>
              <a:rPr lang="en-GB" baseline="30000" dirty="0" smtClean="0">
                <a:cs typeface="Arial" pitchFamily="34" charset="0"/>
              </a:rPr>
              <a:t>2</a:t>
            </a:r>
            <a:r>
              <a:rPr lang="en-GB" dirty="0" smtClean="0">
                <a:cs typeface="Arial" pitchFamily="34" charset="0"/>
              </a:rPr>
              <a:t> algorithm.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87624" y="2812632"/>
          <a:ext cx="2736304" cy="944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1028520" imgH="355320" progId="Equation.3">
                  <p:embed/>
                </p:oleObj>
              </mc:Choice>
              <mc:Fallback>
                <p:oleObj name="Equation" r:id="rId4" imgW="102852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812632"/>
                        <a:ext cx="2736304" cy="944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24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 Modelling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endParaRPr lang="en-GB" sz="1500" dirty="0" smtClean="0"/>
          </a:p>
          <a:p>
            <a:r>
              <a:rPr lang="en-GB" sz="1500" dirty="0" smtClean="0"/>
              <a:t>Eight recovery periods fitted.</a:t>
            </a:r>
          </a:p>
          <a:p>
            <a:r>
              <a:rPr lang="en-GB" sz="1500" dirty="0" smtClean="0"/>
              <a:t>Recovery periods had to have substantial amount of data without unexplained jumps.</a:t>
            </a:r>
          </a:p>
          <a:p>
            <a:r>
              <a:rPr lang="en-GB" sz="1500" dirty="0" smtClean="0"/>
              <a:t>Single exponential was sufficient for the 8 periods chosen.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25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" name="Content Placeholder 12" descr="final_fitRTC_EE+5532_4-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252000" y="882000"/>
            <a:ext cx="5649704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 Time Constants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r>
              <a:rPr lang="en-GB" sz="1500" dirty="0" smtClean="0"/>
              <a:t>RTC results</a:t>
            </a:r>
          </a:p>
          <a:p>
            <a:r>
              <a:rPr lang="en-GB" sz="1500" dirty="0" smtClean="0"/>
              <a:t>Characteristic recovery of one colour centre ~50 h.</a:t>
            </a:r>
          </a:p>
          <a:p>
            <a:r>
              <a:rPr lang="en-GB" sz="1500" dirty="0" smtClean="0"/>
              <a:t>RTC appears coherent for the 5 sets.</a:t>
            </a:r>
          </a:p>
          <a:p>
            <a:r>
              <a:rPr lang="en-GB" sz="1500" dirty="0" smtClean="0"/>
              <a:t>Periods with different results:</a:t>
            </a:r>
          </a:p>
          <a:p>
            <a:pPr lvl="1"/>
            <a:r>
              <a:rPr lang="en-GB" sz="1200" dirty="0" smtClean="0"/>
              <a:t>5 includes a short LHC fill;</a:t>
            </a:r>
          </a:p>
          <a:p>
            <a:pPr lvl="1"/>
            <a:r>
              <a:rPr lang="en-GB" sz="1200" dirty="0" smtClean="0"/>
              <a:t>8 includes heavy-ion run.</a:t>
            </a:r>
            <a:endParaRPr lang="en-GB" sz="1500" dirty="0" smtClean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26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" name="Content Placeholder 9" descr="compRTC2-1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82000"/>
            <a:ext cx="5649077" cy="38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Projected Recovery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r>
              <a:rPr lang="en-GB" sz="1500" dirty="0" smtClean="0"/>
              <a:t>Projected recovery depends on the response level of the channel.</a:t>
            </a:r>
          </a:p>
          <a:p>
            <a:r>
              <a:rPr lang="en-GB" sz="1500" dirty="0" smtClean="0"/>
              <a:t>The crystals only recover by up to 10% of they March 2011 response.</a:t>
            </a:r>
          </a:p>
          <a:p>
            <a:r>
              <a:rPr lang="en-GB" sz="1500" dirty="0" smtClean="0"/>
              <a:t>EE will be replaced in ~2024 due to the radiation damage.</a:t>
            </a:r>
          </a:p>
          <a:p>
            <a:r>
              <a:rPr lang="en-GB" sz="1500" dirty="0" smtClean="0"/>
              <a:t>EB crystals are expected to see similar effects in the long run.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27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" name="Content Placeholder 9" descr="histories_2011-2012-2015-2016_16121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641" y="914400"/>
            <a:ext cx="5507999" cy="36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9702"/>
            <a:ext cx="6858000" cy="864096"/>
          </a:xfrm>
        </p:spPr>
        <p:txBody>
          <a:bodyPr>
            <a:normAutofit/>
          </a:bodyPr>
          <a:lstStyle/>
          <a:p>
            <a:pPr algn="ctr"/>
            <a:r>
              <a:rPr lang="en-GB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Consequences to Physics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95401" y="3200400"/>
            <a:ext cx="6781800" cy="1027534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28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 to Physics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29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" name="Content Placeholder 13" descr="ECALresolution+agein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9484" y="915566"/>
            <a:ext cx="7465032" cy="3703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Compact </a:t>
            </a:r>
            <a:r>
              <a:rPr lang="en-GB" dirty="0" err="1" smtClean="0"/>
              <a:t>Muon</a:t>
            </a:r>
            <a:r>
              <a:rPr lang="en-GB" dirty="0" smtClean="0"/>
              <a:t> Solenoid (CMS)</a:t>
            </a:r>
            <a:endParaRPr lang="en-GB" dirty="0"/>
          </a:p>
        </p:txBody>
      </p:sp>
      <p:pic>
        <p:nvPicPr>
          <p:cNvPr id="16" name="Content Placeholder 15" descr="cms_120918_03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935329"/>
            <a:ext cx="5184574" cy="3652645"/>
          </a:xfrm>
        </p:spPr>
      </p:pic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r>
              <a:rPr lang="en-GB" sz="1500" dirty="0" smtClean="0"/>
              <a:t>General-purpose detector at the LHC</a:t>
            </a:r>
          </a:p>
          <a:p>
            <a:r>
              <a:rPr lang="en-GB" sz="1500" dirty="0" smtClean="0"/>
              <a:t>Designed for Higgs boson discovery and search for new physics</a:t>
            </a:r>
          </a:p>
          <a:p>
            <a:r>
              <a:rPr lang="en-GB" sz="1500" dirty="0" smtClean="0"/>
              <a:t>Comprised of </a:t>
            </a:r>
            <a:r>
              <a:rPr lang="en-GB" sz="1500" dirty="0" err="1" smtClean="0"/>
              <a:t>subdetectors</a:t>
            </a:r>
            <a:r>
              <a:rPr lang="en-GB" sz="1500" dirty="0" smtClean="0"/>
              <a:t> with different functions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 to Physics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30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" name="Content Placeholder 13" descr="ECALresolution+agein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39484" y="915566"/>
            <a:ext cx="7465032" cy="3703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Ageing Contribution to Resolution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Current levels in the inner EE rings dropping below 0.1.</a:t>
            </a:r>
          </a:p>
          <a:p>
            <a:r>
              <a:rPr lang="en-GB" dirty="0" smtClean="0"/>
              <a:t>By the end of the current EE life, from the predictions the resolution will degrade from ~2% to ~3.2%</a:t>
            </a:r>
          </a:p>
          <a:p>
            <a:r>
              <a:rPr lang="en-GB" dirty="0" smtClean="0"/>
              <a:t>With similar effects expected in EB, resolution would degrade from current ~1% to ~2.7%.</a:t>
            </a:r>
          </a:p>
          <a:p>
            <a:r>
              <a:rPr lang="en-GB" dirty="0" smtClean="0"/>
              <a:t>Need to keep checking the laser data to make sure we’re still with the predictions.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10" name="Object 9"/>
          <p:cNvGraphicFramePr>
            <a:graphicFrameLocks/>
          </p:cNvGraphicFramePr>
          <p:nvPr/>
        </p:nvGraphicFramePr>
        <p:xfrm>
          <a:off x="1524000" y="53975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Bitmap Image" r:id="rId3" imgW="0" imgH="0" progId="PBrush">
                  <p:embed/>
                </p:oleObj>
              </mc:Choice>
              <mc:Fallback>
                <p:oleObj name="Bitmap Image" r:id="rId3" imgW="0" imgH="0" progId="PBrush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975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9702"/>
            <a:ext cx="6858000" cy="864096"/>
          </a:xfrm>
        </p:spPr>
        <p:txBody>
          <a:bodyPr>
            <a:normAutofit/>
          </a:bodyPr>
          <a:lstStyle/>
          <a:p>
            <a:pPr algn="ctr"/>
            <a:r>
              <a:rPr lang="en-GB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Conclusions (and Future Work)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95401" y="3200400"/>
            <a:ext cx="6781800" cy="1027534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32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(and Future Work)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Crystals do not recover completely.</a:t>
            </a:r>
          </a:p>
          <a:p>
            <a:r>
              <a:rPr lang="en-GB" dirty="0" smtClean="0"/>
              <a:t>Differences between BTCP and SIC.</a:t>
            </a:r>
          </a:p>
          <a:p>
            <a:r>
              <a:rPr lang="en-GB" dirty="0" smtClean="0"/>
              <a:t>Differences between different </a:t>
            </a:r>
            <a:r>
              <a:rPr lang="el-GR" dirty="0" smtClean="0"/>
              <a:t>η</a:t>
            </a:r>
            <a:r>
              <a:rPr lang="en-GB" dirty="0" smtClean="0"/>
              <a:t> regions.</a:t>
            </a:r>
          </a:p>
          <a:p>
            <a:r>
              <a:rPr lang="en-GB" dirty="0" smtClean="0"/>
              <a:t>Could be showing that </a:t>
            </a:r>
            <a:r>
              <a:rPr lang="en-GB" dirty="0" err="1" smtClean="0"/>
              <a:t>hadron</a:t>
            </a:r>
            <a:r>
              <a:rPr lang="en-GB" dirty="0" smtClean="0"/>
              <a:t> damage is starting to play a significant role.</a:t>
            </a:r>
          </a:p>
          <a:p>
            <a:r>
              <a:rPr lang="en-GB" dirty="0" smtClean="0"/>
              <a:t>Can learn more with more data – previous and future, and using more crystal sets.</a:t>
            </a:r>
          </a:p>
          <a:p>
            <a:endParaRPr lang="en-GB" dirty="0" smtClean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33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12" name="Content Placeholder 11" descr="CMSrealSize5000_final_small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0181" y="914400"/>
            <a:ext cx="3703638" cy="3703638"/>
          </a:xfrm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34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9702"/>
            <a:ext cx="6858000" cy="864096"/>
          </a:xfrm>
        </p:spPr>
        <p:txBody>
          <a:bodyPr>
            <a:normAutofit/>
          </a:bodyPr>
          <a:lstStyle/>
          <a:p>
            <a:pPr algn="ctr"/>
            <a:r>
              <a:rPr lang="en-GB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Backup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95401" y="3200400"/>
            <a:ext cx="6781800" cy="1027534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35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/15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 smtClean="0"/>
              <a:t>VPTs and APDs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Vacuum </a:t>
            </a:r>
            <a:r>
              <a:rPr lang="en-GB" dirty="0" err="1" smtClean="0">
                <a:solidFill>
                  <a:schemeClr val="tx1"/>
                </a:solidFill>
              </a:rPr>
              <a:t>Phototriode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Avalanche Photodiode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Used in EB</a:t>
            </a:r>
          </a:p>
          <a:p>
            <a:r>
              <a:rPr lang="en-GB" dirty="0" smtClean="0"/>
              <a:t>Gain ~ 50</a:t>
            </a:r>
          </a:p>
          <a:p>
            <a:r>
              <a:rPr lang="en-GB" dirty="0" smtClean="0"/>
              <a:t>5 x 5 mm (2 per crystal)</a:t>
            </a:r>
          </a:p>
          <a:p>
            <a:r>
              <a:rPr lang="en-GB" dirty="0" smtClean="0"/>
              <a:t>Leakage currents in high radiation environment</a:t>
            </a:r>
          </a:p>
          <a:p>
            <a:r>
              <a:rPr lang="en-GB" dirty="0" smtClean="0"/>
              <a:t>High resolution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Used in EE</a:t>
            </a:r>
          </a:p>
          <a:p>
            <a:r>
              <a:rPr lang="en-GB" dirty="0" smtClean="0"/>
              <a:t>Gain ~ 10</a:t>
            </a:r>
          </a:p>
          <a:p>
            <a:r>
              <a:rPr lang="en-GB" smtClean="0"/>
              <a:t>1 inch diameter</a:t>
            </a:r>
            <a:endParaRPr lang="en-GB" dirty="0" smtClean="0"/>
          </a:p>
          <a:p>
            <a:r>
              <a:rPr lang="en-GB" dirty="0" smtClean="0"/>
              <a:t>Radiation-hard</a:t>
            </a:r>
          </a:p>
          <a:p>
            <a:r>
              <a:rPr lang="en-GB" dirty="0" smtClean="0"/>
              <a:t>Cannot operate in strong transverse magnetic fields</a:t>
            </a:r>
            <a:endParaRPr lang="en-GB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36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47868"/>
          </a:xfrm>
        </p:spPr>
        <p:txBody>
          <a:bodyPr>
            <a:normAutofit/>
          </a:bodyPr>
          <a:lstStyle/>
          <a:p>
            <a:r>
              <a:rPr lang="en-GB" sz="1500" dirty="0" smtClean="0"/>
              <a:t>Main Higgs discovery channels</a:t>
            </a:r>
          </a:p>
          <a:p>
            <a:r>
              <a:rPr lang="en-GB" sz="1500" dirty="0" smtClean="0"/>
              <a:t>Give the two highest cross-section Higgs creation Feynman diagrams</a:t>
            </a:r>
            <a:endParaRPr lang="en-GB" sz="1200" dirty="0" smtClean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37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" name="Content Placeholder 11" descr="Higgs-decay-Feynman-diagram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419622"/>
            <a:ext cx="5184576" cy="22248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 Response Overview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endParaRPr lang="en-GB" sz="1500" dirty="0" smtClean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pic>
        <p:nvPicPr>
          <p:cNvPr id="10" name="Content Placeholder 9" descr="final_lasResp_3samples_lumiION_full_withDiff_new_let_ion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82000"/>
            <a:ext cx="5648205" cy="3888000"/>
          </a:xfr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38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Projected Recovery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r>
              <a:rPr lang="en-GB" sz="1500" dirty="0" smtClean="0"/>
              <a:t>Asymptotic recovery results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39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" name="Content Placeholder 10" descr="compRECOV1-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82000"/>
            <a:ext cx="5649077" cy="38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Electromagnetic Calorimeter (ECAL)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r>
              <a:rPr lang="en-GB" sz="1500" dirty="0" smtClean="0"/>
              <a:t>Hermetic </a:t>
            </a:r>
            <a:r>
              <a:rPr lang="en-GB" sz="1500" dirty="0" err="1" smtClean="0"/>
              <a:t>subdetector</a:t>
            </a:r>
            <a:r>
              <a:rPr lang="en-GB" sz="1500" dirty="0" smtClean="0"/>
              <a:t> designed to make high resolution measurements of e</a:t>
            </a:r>
            <a:r>
              <a:rPr lang="en-GB" sz="1500" baseline="30000" dirty="0" smtClean="0"/>
              <a:t>-</a:t>
            </a:r>
            <a:r>
              <a:rPr lang="en-GB" sz="1500" dirty="0" smtClean="0"/>
              <a:t> and </a:t>
            </a:r>
            <a:r>
              <a:rPr lang="el-GR" sz="1500" dirty="0" smtClean="0"/>
              <a:t>γ</a:t>
            </a:r>
            <a:r>
              <a:rPr lang="en-GB" sz="1500" dirty="0" smtClean="0"/>
              <a:t> energy</a:t>
            </a:r>
          </a:p>
          <a:p>
            <a:r>
              <a:rPr lang="en-GB" sz="1500" dirty="0" smtClean="0"/>
              <a:t>Consists of:</a:t>
            </a:r>
          </a:p>
          <a:p>
            <a:pPr lvl="1"/>
            <a:r>
              <a:rPr lang="en-GB" sz="1200" dirty="0" smtClean="0"/>
              <a:t>Barrel (36 </a:t>
            </a:r>
            <a:r>
              <a:rPr lang="en-GB" sz="1200" dirty="0" err="1" smtClean="0"/>
              <a:t>Supermodules</a:t>
            </a:r>
            <a:r>
              <a:rPr lang="en-GB" sz="1200" dirty="0" smtClean="0"/>
              <a:t>)</a:t>
            </a:r>
          </a:p>
          <a:p>
            <a:pPr lvl="1"/>
            <a:r>
              <a:rPr lang="en-GB" sz="1200" dirty="0" smtClean="0"/>
              <a:t>2 </a:t>
            </a:r>
            <a:r>
              <a:rPr lang="en-GB" sz="1200" dirty="0" err="1" smtClean="0"/>
              <a:t>Endcaps</a:t>
            </a:r>
            <a:r>
              <a:rPr lang="en-GB" sz="1200" dirty="0" smtClean="0"/>
              <a:t> (2 “Dees” each)</a:t>
            </a:r>
          </a:p>
          <a:p>
            <a:pPr lvl="1"/>
            <a:r>
              <a:rPr lang="en-GB" sz="1200" dirty="0" err="1" smtClean="0"/>
              <a:t>Preshower</a:t>
            </a:r>
            <a:r>
              <a:rPr lang="en-GB" sz="1200" dirty="0" smtClean="0"/>
              <a:t> (2 plates of lead each with a layer of silicon sensors)</a:t>
            </a:r>
          </a:p>
          <a:p>
            <a:r>
              <a:rPr lang="en-GB" sz="1500" dirty="0" smtClean="0"/>
              <a:t>Contains 75 848 PbWO</a:t>
            </a:r>
            <a:r>
              <a:rPr lang="en-GB" sz="1500" baseline="-25000" dirty="0" smtClean="0"/>
              <a:t>4</a:t>
            </a:r>
            <a:r>
              <a:rPr lang="en-GB" sz="1500" dirty="0" smtClean="0"/>
              <a:t> crystals:</a:t>
            </a:r>
          </a:p>
          <a:p>
            <a:pPr lvl="1"/>
            <a:r>
              <a:rPr lang="en-GB" sz="1200" dirty="0" smtClean="0"/>
              <a:t>14 648 in the </a:t>
            </a:r>
            <a:r>
              <a:rPr lang="en-GB" sz="1200" dirty="0" err="1" smtClean="0"/>
              <a:t>endcaps</a:t>
            </a:r>
            <a:endParaRPr lang="en-GB" sz="1200" dirty="0" smtClean="0"/>
          </a:p>
          <a:p>
            <a:pPr lvl="1"/>
            <a:r>
              <a:rPr lang="en-GB" sz="1200" dirty="0" smtClean="0"/>
              <a:t>61 200 in the barrel</a:t>
            </a:r>
          </a:p>
          <a:p>
            <a:r>
              <a:rPr lang="en-GB" sz="1500" dirty="0" smtClean="0"/>
              <a:t>My study focuses on the ECAL </a:t>
            </a:r>
            <a:r>
              <a:rPr lang="en-GB" sz="1500" dirty="0" err="1" smtClean="0"/>
              <a:t>endcaps</a:t>
            </a:r>
            <a:endParaRPr lang="en-GB" sz="1500" dirty="0" smtClean="0"/>
          </a:p>
          <a:p>
            <a:endParaRPr lang="en-GB" sz="1500" dirty="0" smtClean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pic>
        <p:nvPicPr>
          <p:cNvPr id="9" name="Content Placeholder 8" descr="ecal_all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405989"/>
            <a:ext cx="5194919" cy="2533913"/>
          </a:xfr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371950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Structure of the Electromagnetic Calorimeter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Crystal and VPT Properties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Properties used:</a:t>
            </a:r>
          </a:p>
          <a:p>
            <a:pPr lvl="1"/>
            <a:r>
              <a:rPr lang="en-GB" b="1" dirty="0" err="1" smtClean="0"/>
              <a:t>Lighy</a:t>
            </a:r>
            <a:r>
              <a:rPr lang="en-GB" b="1" dirty="0" smtClean="0"/>
              <a:t> Yield (LY), [</a:t>
            </a:r>
            <a:r>
              <a:rPr lang="en-GB" b="1" dirty="0" err="1" smtClean="0"/>
              <a:t>p.e</a:t>
            </a:r>
            <a:r>
              <a:rPr lang="en-GB" b="1" dirty="0" smtClean="0"/>
              <a:t>./</a:t>
            </a:r>
            <a:r>
              <a:rPr lang="en-GB" b="1" dirty="0" err="1" smtClean="0"/>
              <a:t>MeV</a:t>
            </a:r>
            <a:r>
              <a:rPr lang="en-GB" b="1" dirty="0" smtClean="0"/>
              <a:t>]</a:t>
            </a:r>
            <a:r>
              <a:rPr lang="en-GB" dirty="0" smtClean="0"/>
              <a:t>.</a:t>
            </a:r>
            <a:r>
              <a:rPr lang="en-GB" b="1" dirty="0" smtClean="0"/>
              <a:t> </a:t>
            </a:r>
            <a:r>
              <a:rPr lang="en-GB" dirty="0" smtClean="0"/>
              <a:t>A measure of the amount of scintillation light crystal produced before irradiation. Measured for all EE crystals.</a:t>
            </a:r>
          </a:p>
          <a:p>
            <a:pPr lvl="1"/>
            <a:r>
              <a:rPr lang="en-GB" b="1" dirty="0" smtClean="0"/>
              <a:t>Index of Induced Absorption (</a:t>
            </a:r>
            <a:r>
              <a:rPr lang="el-GR" b="1" dirty="0" smtClean="0">
                <a:latin typeface="Bookman Old Style"/>
              </a:rPr>
              <a:t>μ</a:t>
            </a:r>
            <a:r>
              <a:rPr lang="en-GB" b="1" dirty="0" smtClean="0"/>
              <a:t>), [m</a:t>
            </a:r>
            <a:r>
              <a:rPr lang="en-GB" b="1" baseline="30000" dirty="0" smtClean="0"/>
              <a:t>-1</a:t>
            </a:r>
            <a:r>
              <a:rPr lang="en-GB" b="1" dirty="0" smtClean="0"/>
              <a:t>]</a:t>
            </a:r>
            <a:r>
              <a:rPr lang="en-GB" dirty="0" smtClean="0"/>
              <a:t>. Inverse of radiation hardness of the crystal. </a:t>
            </a:r>
            <a:r>
              <a:rPr lang="el-GR" dirty="0" smtClean="0"/>
              <a:t>μ</a:t>
            </a:r>
            <a:r>
              <a:rPr lang="en-GB" baseline="-25000" dirty="0" smtClean="0"/>
              <a:t>SIC</a:t>
            </a:r>
            <a:r>
              <a:rPr lang="el-GR" dirty="0" smtClean="0"/>
              <a:t> </a:t>
            </a:r>
            <a:r>
              <a:rPr lang="en-GB" dirty="0" smtClean="0"/>
              <a:t>measured by SIC for all SIC crystals except 2 SCs; </a:t>
            </a:r>
            <a:r>
              <a:rPr lang="el-GR" dirty="0" smtClean="0"/>
              <a:t>μ</a:t>
            </a:r>
            <a:r>
              <a:rPr lang="en-GB" baseline="-25000" dirty="0" smtClean="0"/>
              <a:t>ECAL</a:t>
            </a:r>
            <a:r>
              <a:rPr lang="en-GB" dirty="0" smtClean="0"/>
              <a:t> measured by ECAL for a fraction of BTCP and SIC crystals.</a:t>
            </a:r>
          </a:p>
          <a:p>
            <a:pPr lvl="1"/>
            <a:r>
              <a:rPr lang="en-GB" b="1" dirty="0" smtClean="0"/>
              <a:t>VPT quality</a:t>
            </a:r>
            <a:r>
              <a:rPr lang="en-GB" dirty="0" smtClean="0"/>
              <a:t>. Product of VPT gain and quantum efficiency of the VPT. Measured for all VPTs.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40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Induced Absorption and Laser Response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r>
              <a:rPr lang="en-GB" sz="1500" dirty="0" smtClean="0"/>
              <a:t>Hind of correlation observed</a:t>
            </a:r>
          </a:p>
          <a:p>
            <a:r>
              <a:rPr lang="en-GB" sz="1500" dirty="0" smtClean="0"/>
              <a:t>Shouldn’t be expected because:</a:t>
            </a:r>
          </a:p>
          <a:p>
            <a:pPr lvl="1"/>
            <a:r>
              <a:rPr lang="en-GB" sz="1200" dirty="0" err="1" smtClean="0"/>
              <a:t>Hadron</a:t>
            </a:r>
            <a:r>
              <a:rPr lang="en-GB" sz="1200" dirty="0" smtClean="0"/>
              <a:t> damage appears to be starting to dominate</a:t>
            </a:r>
          </a:p>
          <a:p>
            <a:pPr lvl="1"/>
            <a:r>
              <a:rPr lang="en-GB" sz="1200" dirty="0" smtClean="0"/>
              <a:t>Inaccuracies in measurements</a:t>
            </a:r>
          </a:p>
          <a:p>
            <a:pPr lvl="1"/>
            <a:r>
              <a:rPr lang="en-GB" sz="1200" dirty="0" smtClean="0"/>
              <a:t>Many contributing factors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41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" name="Content Placeholder 10" descr="corr_compare2-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82000"/>
            <a:ext cx="5649077" cy="38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PbWO</a:t>
            </a:r>
            <a:r>
              <a:rPr lang="en-GB" baseline="-25000" dirty="0" smtClean="0"/>
              <a:t>4</a:t>
            </a:r>
            <a:r>
              <a:rPr lang="en-GB" dirty="0" smtClean="0"/>
              <a:t> Crystals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r>
              <a:rPr lang="en-GB" sz="1500" dirty="0" smtClean="0"/>
              <a:t>Radiation-tolerant</a:t>
            </a:r>
          </a:p>
          <a:p>
            <a:r>
              <a:rPr lang="en-GB" sz="1500" dirty="0" smtClean="0"/>
              <a:t>Excellent energy resolution</a:t>
            </a:r>
          </a:p>
          <a:p>
            <a:r>
              <a:rPr lang="en-GB" sz="1500" dirty="0" smtClean="0"/>
              <a:t>Fast signals</a:t>
            </a:r>
          </a:p>
          <a:p>
            <a:r>
              <a:rPr lang="en-GB" sz="1500" dirty="0" smtClean="0"/>
              <a:t>Compact shower containment</a:t>
            </a:r>
          </a:p>
          <a:p>
            <a:r>
              <a:rPr lang="en-GB" sz="1500" dirty="0" smtClean="0"/>
              <a:t>Dimensions: 3 x 3 x 22 cm</a:t>
            </a:r>
            <a:r>
              <a:rPr lang="en-GB" sz="1500" baseline="30000" dirty="0" smtClean="0"/>
              <a:t>3</a:t>
            </a:r>
            <a:endParaRPr lang="en-GB" sz="1500" dirty="0" smtClean="0"/>
          </a:p>
          <a:p>
            <a:r>
              <a:rPr lang="en-GB" sz="1500" dirty="0" smtClean="0"/>
              <a:t>Grown by 2 different crystal producers:</a:t>
            </a:r>
          </a:p>
          <a:p>
            <a:pPr lvl="1"/>
            <a:r>
              <a:rPr lang="en-GB" sz="1200" dirty="0" err="1" smtClean="0"/>
              <a:t>Bogoroditsk</a:t>
            </a:r>
            <a:r>
              <a:rPr lang="en-GB" sz="1200" dirty="0" smtClean="0"/>
              <a:t> Techno-Chemical Plant (BTCP), Russia</a:t>
            </a:r>
          </a:p>
          <a:p>
            <a:pPr lvl="1"/>
            <a:r>
              <a:rPr lang="en-GB" sz="1200" dirty="0" smtClean="0"/>
              <a:t>Shanghai Institute of Ceramics (SIC), China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pic>
        <p:nvPicPr>
          <p:cNvPr id="10" name="Content Placeholder 21" descr="crystal_VP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75606"/>
            <a:ext cx="5194920" cy="2709967"/>
          </a:xfr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371950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Picture of a PbWO</a:t>
            </a:r>
            <a:r>
              <a:rPr lang="en-GB" sz="1400" i="1" baseline="-25000" dirty="0" smtClean="0"/>
              <a:t>4</a:t>
            </a:r>
            <a:r>
              <a:rPr lang="en-GB" sz="1400" i="1" dirty="0" smtClean="0"/>
              <a:t> crystal with an early Vacuum </a:t>
            </a:r>
            <a:r>
              <a:rPr lang="en-GB" sz="1400" i="1" dirty="0" err="1" smtClean="0"/>
              <a:t>Phototriode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 smtClean="0"/>
              <a:t>Vacuum </a:t>
            </a:r>
            <a:r>
              <a:rPr lang="en-GB" dirty="0" err="1" smtClean="0"/>
              <a:t>Phototriodes</a:t>
            </a:r>
            <a:r>
              <a:rPr lang="en-GB" dirty="0" smtClean="0"/>
              <a:t> (VPTs)</a:t>
            </a:r>
            <a:endParaRPr lang="en-GB" dirty="0"/>
          </a:p>
        </p:txBody>
      </p:sp>
      <p:pic>
        <p:nvPicPr>
          <p:cNvPr id="20" name="Content Placeholder 19" descr="VPT_RIE_fron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5567"/>
            <a:ext cx="4488424" cy="3366318"/>
          </a:xfrm>
        </p:spPr>
      </p:pic>
      <p:sp>
        <p:nvSpPr>
          <p:cNvPr id="8" name="Text Placeholder 7"/>
          <p:cNvSpPr>
            <a:spLocks noGrp="1"/>
          </p:cNvSpPr>
          <p:nvPr>
            <p:ph sz="quarter" idx="2"/>
          </p:nvPr>
        </p:nvSpPr>
        <p:spPr>
          <a:xfrm>
            <a:off x="5652120" y="912114"/>
            <a:ext cx="3021726" cy="3703320"/>
          </a:xfrm>
        </p:spPr>
        <p:txBody>
          <a:bodyPr>
            <a:normAutofit/>
          </a:bodyPr>
          <a:lstStyle/>
          <a:p>
            <a:r>
              <a:rPr lang="en-GB" sz="1500" dirty="0" smtClean="0"/>
              <a:t>Used in EE for scintillation light detection</a:t>
            </a:r>
          </a:p>
          <a:p>
            <a:r>
              <a:rPr lang="en-GB" sz="1500" dirty="0" smtClean="0"/>
              <a:t>Gain ~ 10</a:t>
            </a:r>
          </a:p>
          <a:p>
            <a:r>
              <a:rPr lang="en-GB" sz="1500" dirty="0" smtClean="0"/>
              <a:t>1 inch diameter</a:t>
            </a:r>
          </a:p>
          <a:p>
            <a:r>
              <a:rPr lang="en-GB" sz="1500" dirty="0" smtClean="0"/>
              <a:t>Radiation-hard</a:t>
            </a:r>
          </a:p>
          <a:p>
            <a:r>
              <a:rPr lang="en-GB" sz="1500" dirty="0" smtClean="0"/>
              <a:t>Designed to work in axial magnetic fields</a:t>
            </a:r>
          </a:p>
          <a:p>
            <a:r>
              <a:rPr lang="en-GB" sz="1500" dirty="0" smtClean="0"/>
              <a:t>Cannot operate in strong transverse magnetic fields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371950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Picture of a mass-production Vacuum </a:t>
            </a:r>
            <a:r>
              <a:rPr lang="en-GB" sz="1400" i="1" dirty="0" err="1" smtClean="0"/>
              <a:t>Phototriode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123115"/>
            <a:ext cx="8229600" cy="742950"/>
          </a:xfrm>
        </p:spPr>
        <p:txBody>
          <a:bodyPr>
            <a:normAutofit/>
          </a:bodyPr>
          <a:lstStyle/>
          <a:p>
            <a:r>
              <a:rPr lang="en-GB" dirty="0" smtClean="0"/>
              <a:t>ECAL Role in Higgs Discovery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pic>
        <p:nvPicPr>
          <p:cNvPr id="10" name="Content Placeholder 9" descr="peak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14399"/>
            <a:ext cx="6952029" cy="3402483"/>
          </a:xfr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371950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		        H </a:t>
            </a:r>
            <a:r>
              <a:rPr lang="en-GB" sz="1400" i="1" dirty="0" smtClean="0">
                <a:latin typeface="Bookman Old Style"/>
              </a:rPr>
              <a:t>→ </a:t>
            </a:r>
            <a:r>
              <a:rPr lang="el-GR" sz="1400" i="1" dirty="0" smtClean="0">
                <a:latin typeface="Bookman Old Style"/>
              </a:rPr>
              <a:t>γγ</a:t>
            </a:r>
            <a:r>
              <a:rPr lang="en-GB" sz="1400" i="1" dirty="0" smtClean="0">
                <a:latin typeface="Bookman Old Style"/>
              </a:rPr>
              <a:t>				H </a:t>
            </a:r>
            <a:r>
              <a:rPr lang="el-GR" sz="1400" i="1" dirty="0" smtClean="0">
                <a:latin typeface="Bookman Old Style"/>
              </a:rPr>
              <a:t>→</a:t>
            </a:r>
            <a:r>
              <a:rPr lang="en-GB" sz="1400" i="1" dirty="0" smtClean="0">
                <a:latin typeface="Bookman Old Style"/>
              </a:rPr>
              <a:t> ZZ* → 4l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9702"/>
            <a:ext cx="6858000" cy="864096"/>
          </a:xfrm>
        </p:spPr>
        <p:txBody>
          <a:bodyPr>
            <a:normAutofit/>
          </a:bodyPr>
          <a:lstStyle/>
          <a:p>
            <a:pPr algn="ctr"/>
            <a:r>
              <a:rPr lang="en-GB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My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95401" y="3200400"/>
            <a:ext cx="6781800" cy="1027534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Overview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Even though</a:t>
            </a:r>
            <a:r>
              <a:rPr lang="en-GB" dirty="0" smtClean="0"/>
              <a:t> </a:t>
            </a:r>
            <a:r>
              <a:rPr lang="lt-LT" dirty="0" smtClean="0"/>
              <a:t>radiation-hard, ECAL crystals </a:t>
            </a:r>
            <a:r>
              <a:rPr lang="en-GB" dirty="0" smtClean="0"/>
              <a:t>suffer from </a:t>
            </a:r>
            <a:r>
              <a:rPr lang="lt-LT" dirty="0" smtClean="0"/>
              <a:t>damage </a:t>
            </a:r>
            <a:r>
              <a:rPr lang="en-GB" dirty="0" smtClean="0"/>
              <a:t>in the harsh LHC environment.</a:t>
            </a:r>
            <a:endParaRPr lang="lt-LT" dirty="0" smtClean="0"/>
          </a:p>
          <a:p>
            <a:r>
              <a:rPr lang="lt-LT" dirty="0" smtClean="0"/>
              <a:t>Important to understand loss of response</a:t>
            </a:r>
            <a:r>
              <a:rPr lang="en-GB" dirty="0" smtClean="0"/>
              <a:t>,</a:t>
            </a:r>
            <a:r>
              <a:rPr lang="lt-LT" dirty="0" smtClean="0"/>
              <a:t> its impact on physics</a:t>
            </a:r>
            <a:r>
              <a:rPr lang="en-GB" dirty="0" smtClean="0"/>
              <a:t>, and make predictions for the future.</a:t>
            </a:r>
            <a:endParaRPr lang="lt-LT" dirty="0" smtClean="0"/>
          </a:p>
          <a:p>
            <a:r>
              <a:rPr lang="lt-LT" dirty="0" smtClean="0"/>
              <a:t>Endcaps experience higher radiation</a:t>
            </a:r>
            <a:r>
              <a:rPr lang="en-GB" dirty="0" smtClean="0"/>
              <a:t>, and therefore mo</a:t>
            </a:r>
            <a:r>
              <a:rPr lang="lt-LT" dirty="0" smtClean="0"/>
              <a:t>re</a:t>
            </a:r>
            <a:r>
              <a:rPr lang="en-GB" dirty="0" smtClean="0"/>
              <a:t> damage.</a:t>
            </a:r>
            <a:endParaRPr lang="lt-LT" dirty="0" smtClean="0"/>
          </a:p>
          <a:p>
            <a:r>
              <a:rPr lang="en-GB" dirty="0" smtClean="0"/>
              <a:t>Studying</a:t>
            </a:r>
            <a:r>
              <a:rPr lang="lt-LT" dirty="0" smtClean="0"/>
              <a:t> EE can preview what’s going to happen in EB</a:t>
            </a:r>
            <a:r>
              <a:rPr lang="en-GB" dirty="0" smtClean="0"/>
              <a:t> in the long run.</a:t>
            </a:r>
            <a:endParaRPr lang="en-GB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86378" y="4795037"/>
            <a:ext cx="1306761" cy="274320"/>
          </a:xfrm>
        </p:spPr>
        <p:txBody>
          <a:bodyPr/>
          <a:lstStyle/>
          <a:p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Kristina Hanna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801" y="4795037"/>
            <a:ext cx="6468469" cy="274320"/>
          </a:xfrm>
        </p:spPr>
        <p:txBody>
          <a:bodyPr/>
          <a:lstStyle/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Radiation Effects on CMS PbWO</a:t>
            </a:r>
            <a:r>
              <a:rPr lang="en-GB" sz="11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Crystals and Consequences for Physics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4795037"/>
            <a:ext cx="496298" cy="274320"/>
          </a:xfrm>
        </p:spPr>
        <p:txBody>
          <a:bodyPr/>
          <a:lstStyle/>
          <a:p>
            <a:pPr algn="r"/>
            <a:fld id="{FDAA5311-DA41-4ACC-BA0E-5C56E19E5DF9}" type="slidenum">
              <a:rPr lang="en-US" sz="1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r>
              <a:rPr lang="en-US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/27</a:t>
            </a:r>
            <a:endParaRPr lang="en-US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2022</Words>
  <Application>Microsoft Office PowerPoint</Application>
  <PresentationFormat>On-screen Show (16:9)</PresentationFormat>
  <Paragraphs>343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Origin</vt:lpstr>
      <vt:lpstr>Equation</vt:lpstr>
      <vt:lpstr>Bitmap Image</vt:lpstr>
      <vt:lpstr>Radiation Effects on CMS PbWO4Crystals and Consequences for Physics</vt:lpstr>
      <vt:lpstr>CMS Detector</vt:lpstr>
      <vt:lpstr>Compact Muon Solenoid (CMS)</vt:lpstr>
      <vt:lpstr>Electromagnetic Calorimeter (ECAL)</vt:lpstr>
      <vt:lpstr>PbWO4 Crystals</vt:lpstr>
      <vt:lpstr>Vacuum Phototriodes (VPTs)</vt:lpstr>
      <vt:lpstr>ECAL Role in Higgs Discovery</vt:lpstr>
      <vt:lpstr>My Project</vt:lpstr>
      <vt:lpstr>Overview</vt:lpstr>
      <vt:lpstr>Contributions to Response Loss</vt:lpstr>
      <vt:lpstr>Laser Data</vt:lpstr>
      <vt:lpstr>Channel Response Loss</vt:lpstr>
      <vt:lpstr>Channel Response Loss</vt:lpstr>
      <vt:lpstr>Project Outline</vt:lpstr>
      <vt:lpstr>Motivation</vt:lpstr>
      <vt:lpstr>Laser Data Analysis</vt:lpstr>
      <vt:lpstr>Crystals Used in the Study</vt:lpstr>
      <vt:lpstr>Comparison of BTCP and SIC crystals</vt:lpstr>
      <vt:lpstr>Comparison of BTCP and SIC crystals</vt:lpstr>
      <vt:lpstr>Comparison of Different η Regions</vt:lpstr>
      <vt:lpstr>Comparison of Different η Regions</vt:lpstr>
      <vt:lpstr>Laser Response Overview</vt:lpstr>
      <vt:lpstr>Crystal Recovery Modelling</vt:lpstr>
      <vt:lpstr>Crystal Annealing</vt:lpstr>
      <vt:lpstr>Recovery Modelling</vt:lpstr>
      <vt:lpstr>Recovery Time Constants</vt:lpstr>
      <vt:lpstr>Projected Recovery</vt:lpstr>
      <vt:lpstr>Consequences to Physics</vt:lpstr>
      <vt:lpstr>Consequences to Physics</vt:lpstr>
      <vt:lpstr>Consequences to Physics</vt:lpstr>
      <vt:lpstr>Ageing Contribution to Resolution</vt:lpstr>
      <vt:lpstr>Conclusions (and Future Work)</vt:lpstr>
      <vt:lpstr>Conclusions (and Future Work)</vt:lpstr>
      <vt:lpstr>Thank you</vt:lpstr>
      <vt:lpstr>Backup</vt:lpstr>
      <vt:lpstr>VPTs and APDs</vt:lpstr>
      <vt:lpstr>Motivation</vt:lpstr>
      <vt:lpstr>Laser Response Overview</vt:lpstr>
      <vt:lpstr>Projected Recovery</vt:lpstr>
      <vt:lpstr>Crystal and VPT Properties</vt:lpstr>
      <vt:lpstr>Induced Absorption and Laser Response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Kris</dc:creator>
  <dc:description/>
  <cp:lastModifiedBy>Dave Cockerill</cp:lastModifiedBy>
  <cp:revision>196</cp:revision>
  <dcterms:created xsi:type="dcterms:W3CDTF">2006-08-16T00:00:00Z</dcterms:created>
  <dcterms:modified xsi:type="dcterms:W3CDTF">2017-11-22T14:13:47Z</dcterms:modified>
  <dc:language>en-US</dc:language>
</cp:coreProperties>
</file>